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74" r:id="rId5"/>
    <p:sldId id="281" r:id="rId6"/>
    <p:sldId id="286" r:id="rId7"/>
    <p:sldId id="279" r:id="rId8"/>
    <p:sldId id="282" r:id="rId9"/>
    <p:sldId id="285" r:id="rId10"/>
    <p:sldId id="280" r:id="rId11"/>
    <p:sldId id="283" r:id="rId12"/>
    <p:sldId id="287" r:id="rId13"/>
    <p:sldId id="288" r:id="rId14"/>
    <p:sldId id="270" r:id="rId15"/>
    <p:sldId id="267" r:id="rId16"/>
    <p:sldId id="269" r:id="rId17"/>
    <p:sldId id="260" r:id="rId18"/>
    <p:sldId id="261" r:id="rId19"/>
    <p:sldId id="262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6BD"/>
    <a:srgbClr val="3267FF"/>
    <a:srgbClr val="B2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33"/>
    <p:restoredTop sz="96296"/>
  </p:normalViewPr>
  <p:slideViewPr>
    <p:cSldViewPr snapToGrid="0" snapToObjects="1">
      <p:cViewPr varScale="1">
        <p:scale>
          <a:sx n="156" d="100"/>
          <a:sy n="156" d="100"/>
        </p:scale>
        <p:origin x="2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861F5-3431-A54A-8434-4FBE86C1AE88}" type="datetimeFigureOut">
              <a:rPr lang="en-US" smtClean="0"/>
              <a:pPr/>
              <a:t>2/18/22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824B3-8A13-C944-A9F5-F844AC7313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882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F5E7E-4072-CF4C-8306-E9F465C04160}" type="datetimeFigureOut">
              <a:rPr lang="en-US" smtClean="0"/>
              <a:pPr/>
              <a:t>2/18/22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67F8E-2F53-7A46-9DB2-A4F7124A1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4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750C-9F41-A048-9B21-A77E48B8D99E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0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CD04D-55CD-D340-8A99-A64A14E84B56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9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A35A-B386-2646-947D-D5A65F356E54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0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8DCE-052C-7F4A-85D1-E81950EDEA5C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8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CC43-0D17-AC45-A0B8-3F3A293BF73A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8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68E-066D-9847-9F9C-E4D8B6818367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1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DEEB-7D78-A84B-8F06-27025534637E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4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ED4C-34A3-1D4E-A5D1-28EA0E031145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7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FA48-2713-ED45-AA5D-287CC5D4FFC4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2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8E73-99E1-EA42-A10D-4B9AA28BF3C0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3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9F5-24BB-124C-996E-A6A0D5007B1D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and date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8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19A63-98E1-F14A-9E89-C20013539848}" type="datetime1">
              <a:rPr lang="en-CA" smtClean="0"/>
              <a:pPr/>
              <a:t>2022-02-18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Title of presentation and date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80D41-5071-EC4C-9964-9B4562D29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3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vanstx@gmail.com" TargetMode="External"/><Relationship Id="rId2" Type="http://schemas.openxmlformats.org/officeDocument/2006/relationships/hyperlink" Target="mailto:sia@cropleycomm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hyperlink" Target="mailto:info@gcccouncil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9172648" cy="584281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 descr="IABC-symbol-rev.ai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90" y="-1008429"/>
            <a:ext cx="6918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35403"/>
            <a:ext cx="7772400" cy="365944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 2022</a:t>
            </a:r>
          </a:p>
        </p:txBody>
      </p:sp>
      <p:pic>
        <p:nvPicPr>
          <p:cNvPr id="5" name="Picture 4" descr="IABC-full-logo-col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57" y="6043382"/>
            <a:ext cx="2957397" cy="642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7D9EAC-5456-0D4E-A4C2-3164AE0ED0B3}"/>
              </a:ext>
            </a:extLst>
          </p:cNvPr>
          <p:cNvSpPr/>
          <p:nvPr/>
        </p:nvSpPr>
        <p:spPr>
          <a:xfrm>
            <a:off x="644235" y="1641502"/>
            <a:ext cx="7232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A New Global ERA For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757A4-7570-EB43-9526-28CEDB5E60FD}"/>
              </a:ext>
            </a:extLst>
          </p:cNvPr>
          <p:cNvSpPr/>
          <p:nvPr/>
        </p:nvSpPr>
        <p:spPr>
          <a:xfrm>
            <a:off x="620485" y="2368617"/>
            <a:ext cx="7232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Communication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6193F-1D68-1F48-9C31-02C496190BE0}"/>
              </a:ext>
            </a:extLst>
          </p:cNvPr>
          <p:cNvSpPr/>
          <p:nvPr/>
        </p:nvSpPr>
        <p:spPr>
          <a:xfrm>
            <a:off x="644234" y="3125929"/>
            <a:ext cx="7232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Professionals</a:t>
            </a:r>
          </a:p>
        </p:txBody>
      </p:sp>
    </p:spTree>
    <p:extLst>
      <p:ext uri="{BB962C8B-B14F-4D97-AF65-F5344CB8AC3E}">
        <p14:creationId xmlns:p14="http://schemas.microsoft.com/office/powerpoint/2010/main" val="329553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51716-5CC9-FE45-981C-47C866BF15FB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rgbClr val="3267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Google Shape;151;p22">
            <a:extLst>
              <a:ext uri="{FF2B5EF4-FFF2-40B4-BE49-F238E27FC236}">
                <a16:creationId xmlns:a16="http://schemas.microsoft.com/office/drawing/2014/main" id="{5B223D81-4514-6B4B-8C98-D81757BF8308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E91C5-8658-1B4F-97DA-6F4515D2CBF7}"/>
              </a:ext>
            </a:extLst>
          </p:cNvPr>
          <p:cNvSpPr/>
          <p:nvPr/>
        </p:nvSpPr>
        <p:spPr>
          <a:xfrm>
            <a:off x="335332" y="363714"/>
            <a:ext cx="7711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A new global ERA </a:t>
            </a:r>
            <a:endParaRPr lang="en-US" sz="3200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70698-DC51-334B-934E-F9C4DA9D37BE}"/>
              </a:ext>
            </a:extLst>
          </p:cNvPr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5D57AF-D218-B445-BD84-42BD2527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F04F86-6012-064B-BD20-87F82688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10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9" descr="IABC-full-logos.ai">
            <a:extLst>
              <a:ext uri="{FF2B5EF4-FFF2-40B4-BE49-F238E27FC236}">
                <a16:creationId xmlns:a16="http://schemas.microsoft.com/office/drawing/2014/main" id="{B0806333-9A1F-6547-8B02-A5787BBF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33AD21-9A2F-3E4C-88E7-49E22773F679}"/>
              </a:ext>
            </a:extLst>
          </p:cNvPr>
          <p:cNvSpPr/>
          <p:nvPr/>
        </p:nvSpPr>
        <p:spPr>
          <a:xfrm>
            <a:off x="335332" y="2328154"/>
            <a:ext cx="61010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Your gateway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BEC646-6C1F-9A41-BAC3-04A62F19861C}"/>
              </a:ext>
            </a:extLst>
          </p:cNvPr>
          <p:cNvSpPr/>
          <p:nvPr/>
        </p:nvSpPr>
        <p:spPr>
          <a:xfrm>
            <a:off x="442208" y="3180837"/>
            <a:ext cx="4003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to thrive.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5EEFC-51A0-DF48-9D60-EC3FBFB492C0}"/>
              </a:ext>
            </a:extLst>
          </p:cNvPr>
          <p:cNvSpPr txBox="1"/>
          <p:nvPr/>
        </p:nvSpPr>
        <p:spPr>
          <a:xfrm>
            <a:off x="4809744" y="-1097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4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11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3" y="1925436"/>
            <a:ext cx="73144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Global Standard of the Communication Profession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defined and supported by communication professionals from around the world.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59AAA302-5C54-3543-B89B-721AD694021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3C3A91-6C09-8946-AE34-F469E21EAF52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Excellence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40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12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3" y="1925436"/>
            <a:ext cx="73144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ISO standards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recognized everywhere.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GCCC was established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create and maintain an internationally recognized standard of communication excellence.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59AAA302-5C54-3543-B89B-721AD694021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3C3A91-6C09-8946-AE34-F469E21EAF52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Recognition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27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13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3" y="1925436"/>
            <a:ext cx="73144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GCCC certification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opens new avenues at different stages of career development around the world.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59AAA302-5C54-3543-B89B-721AD694021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3C3A91-6C09-8946-AE34-F469E21EAF52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Advancement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2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5AD7F2-5CF7-154D-94A7-A841B769492B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14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1" y="1928187"/>
            <a:ext cx="7696841" cy="3345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can you create a certification strategy in your chapter/region that focuses on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excellence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recognition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advancement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working right now?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Any great ideas you want to share?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can IABC/GCCC help?</a:t>
            </a: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C1456ADC-0B9A-0B41-BFF8-6D6763213D4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BE8D9F5-C161-F34C-AEE4-6376C5FD0ECF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Brainstorming discussion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6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A9CD11-6666-6C41-A52B-EF2FC6575212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rgbClr val="3267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Google Shape;151;p22">
            <a:extLst>
              <a:ext uri="{FF2B5EF4-FFF2-40B4-BE49-F238E27FC236}">
                <a16:creationId xmlns:a16="http://schemas.microsoft.com/office/drawing/2014/main" id="{D543617A-DCD2-764D-AC27-03061520D197}"/>
              </a:ext>
            </a:extLst>
          </p:cNvPr>
          <p:cNvCxnSpPr>
            <a:cxnSpLocks/>
          </p:cNvCxnSpPr>
          <p:nvPr/>
        </p:nvCxnSpPr>
        <p:spPr>
          <a:xfrm flipH="1">
            <a:off x="423445" y="1783013"/>
            <a:ext cx="7096378" cy="0"/>
          </a:xfrm>
          <a:prstGeom prst="straightConnector1">
            <a:avLst/>
          </a:prstGeom>
          <a:noFill/>
          <a:ln w="539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78041D-6E60-2F44-A08A-CE2E742AC7EB}"/>
              </a:ext>
            </a:extLst>
          </p:cNvPr>
          <p:cNvSpPr/>
          <p:nvPr/>
        </p:nvSpPr>
        <p:spPr>
          <a:xfrm>
            <a:off x="335333" y="363714"/>
            <a:ext cx="635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Q&amp;A</a:t>
            </a:r>
            <a:endParaRPr lang="en-US" sz="8000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51D18E-FB18-4B4D-B7A4-7863EF55E545}"/>
              </a:ext>
            </a:extLst>
          </p:cNvPr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9DB00A-E1E4-214E-A1A4-7516209A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46D114-E33C-6146-B75C-6F1586C6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15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4" name="Picture 13" descr="IABC-full-logos.ai">
            <a:extLst>
              <a:ext uri="{FF2B5EF4-FFF2-40B4-BE49-F238E27FC236}">
                <a16:creationId xmlns:a16="http://schemas.microsoft.com/office/drawing/2014/main" id="{4B15227A-3EAF-7C41-8566-DD8B47F9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1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164B13-76AA-674E-8A4D-6E004F49B55F}"/>
              </a:ext>
            </a:extLst>
          </p:cNvPr>
          <p:cNvSpPr/>
          <p:nvPr/>
        </p:nvSpPr>
        <p:spPr>
          <a:xfrm>
            <a:off x="1" y="0"/>
            <a:ext cx="9143999" cy="6219825"/>
          </a:xfrm>
          <a:prstGeom prst="rect">
            <a:avLst/>
          </a:prstGeom>
          <a:solidFill>
            <a:srgbClr val="3267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0B55-A8CA-3642-BD56-70E0A7AF7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33" y="182902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Sia Papageorgiou FRSA, SCMP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sia@thecsce.com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Mark Evans SCMP 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markevanstx@gmail.com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Nekolina Lau SCMP nlau@atb.com </a:t>
            </a:r>
          </a:p>
          <a:p>
            <a:endParaRPr lang="en-US"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GCCC website: gcccouncil.org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Email: </a:t>
            </a:r>
            <a:r>
              <a:rPr lang="en-US" sz="2000" u="sng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info@gcccouncil.org</a:t>
            </a:r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 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Google Shape;151;p22">
            <a:extLst>
              <a:ext uri="{FF2B5EF4-FFF2-40B4-BE49-F238E27FC236}">
                <a16:creationId xmlns:a16="http://schemas.microsoft.com/office/drawing/2014/main" id="{48DC0899-08D6-6F49-AAF3-69FD03BE1F2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0FBBFD1-0CC4-4044-8BAD-969B50D8CE14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We’re here to help</a:t>
            </a:r>
            <a:endParaRPr lang="en-US" sz="3200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210A9E-E9C1-9F4C-9B74-C804162BA2AC}"/>
              </a:ext>
            </a:extLst>
          </p:cNvPr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E34470-9B79-FB4A-B265-1B9E4AD9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80F81FC-CF2E-6342-85E2-5650E1C7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16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5" name="Picture 14" descr="IABC-full-logos.ai">
            <a:extLst>
              <a:ext uri="{FF2B5EF4-FFF2-40B4-BE49-F238E27FC236}">
                <a16:creationId xmlns:a16="http://schemas.microsoft.com/office/drawing/2014/main" id="{0CDDDE4A-9CDC-D942-A5E2-A287BFF90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1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5821F9-26E4-4E4A-9700-FEE7CED00764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17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6D3938-1479-8346-B17C-5F3CFF4D7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6"/>
          <a:stretch/>
        </p:blipFill>
        <p:spPr>
          <a:xfrm>
            <a:off x="189276" y="1053489"/>
            <a:ext cx="7210686" cy="5385440"/>
          </a:xfrm>
          <a:prstGeom prst="rect">
            <a:avLst/>
          </a:prstGeom>
        </p:spPr>
      </p:pic>
      <p:sp>
        <p:nvSpPr>
          <p:cNvPr id="23" name="Google Shape;153;p22">
            <a:extLst>
              <a:ext uri="{FF2B5EF4-FFF2-40B4-BE49-F238E27FC236}">
                <a16:creationId xmlns:a16="http://schemas.microsoft.com/office/drawing/2014/main" id="{A59FFD65-9E7E-F648-BC0F-CEAB4E9273DD}"/>
              </a:ext>
            </a:extLst>
          </p:cNvPr>
          <p:cNvSpPr txBox="1">
            <a:spLocks/>
          </p:cNvSpPr>
          <p:nvPr/>
        </p:nvSpPr>
        <p:spPr>
          <a:xfrm>
            <a:off x="335334" y="1146197"/>
            <a:ext cx="5488686" cy="8936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80000"/>
              <a:buFont typeface="Arial"/>
              <a:buNone/>
            </a:pPr>
            <a:r>
              <a:rPr lang="en-US" sz="16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Communication Management Professional (CMP)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established in your career as a communication manager and looking to demonstrate your competence.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Google Shape;154;p22">
            <a:extLst>
              <a:ext uri="{FF2B5EF4-FFF2-40B4-BE49-F238E27FC236}">
                <a16:creationId xmlns:a16="http://schemas.microsoft.com/office/drawing/2014/main" id="{99983240-217D-C949-9835-F3DAE02C7FB9}"/>
              </a:ext>
            </a:extLst>
          </p:cNvPr>
          <p:cNvSpPr txBox="1"/>
          <p:nvPr/>
        </p:nvSpPr>
        <p:spPr>
          <a:xfrm>
            <a:off x="335334" y="2056513"/>
            <a:ext cx="5488686" cy="27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2"/>
              <a:buFont typeface="Arial"/>
              <a:buNone/>
            </a:pPr>
            <a:r>
              <a:rPr lang="en-AU" sz="1400" b="1" i="0" u="none" strike="noStrike" cap="none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You need:</a:t>
            </a:r>
            <a:endParaRPr sz="1400" dirty="0">
              <a:solidFill>
                <a:srgbClr val="3267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Google Shape;153;p22">
            <a:extLst>
              <a:ext uri="{FF2B5EF4-FFF2-40B4-BE49-F238E27FC236}">
                <a16:creationId xmlns:a16="http://schemas.microsoft.com/office/drawing/2014/main" id="{A3285908-16ED-1F4C-9245-9E06AA24BC0A}"/>
              </a:ext>
            </a:extLst>
          </p:cNvPr>
          <p:cNvSpPr txBox="1">
            <a:spLocks/>
          </p:cNvSpPr>
          <p:nvPr/>
        </p:nvSpPr>
        <p:spPr>
          <a:xfrm>
            <a:off x="335334" y="3719515"/>
            <a:ext cx="6663690" cy="7279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457200" marR="0" lvl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rgbClr val="0070C0"/>
              </a:buClr>
              <a:buSzPct val="80000"/>
              <a:buNone/>
            </a:pPr>
            <a:r>
              <a:rPr lang="en-US" sz="16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Strategic Communication Management Professional (SCMP)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skilled and practiced in providing strategic communication advice and counselling to your organisation’s leadership.</a:t>
            </a:r>
          </a:p>
        </p:txBody>
      </p:sp>
      <p:sp>
        <p:nvSpPr>
          <p:cNvPr id="26" name="Google Shape;154;p22">
            <a:extLst>
              <a:ext uri="{FF2B5EF4-FFF2-40B4-BE49-F238E27FC236}">
                <a16:creationId xmlns:a16="http://schemas.microsoft.com/office/drawing/2014/main" id="{041101F9-F048-C64A-9DB1-4B228760079E}"/>
              </a:ext>
            </a:extLst>
          </p:cNvPr>
          <p:cNvSpPr txBox="1"/>
          <p:nvPr/>
        </p:nvSpPr>
        <p:spPr>
          <a:xfrm>
            <a:off x="335334" y="4502712"/>
            <a:ext cx="6524835" cy="27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2"/>
              <a:buFont typeface="Arial"/>
              <a:buNone/>
            </a:pPr>
            <a:endParaRPr lang="en-US" sz="1400" b="1" i="0" u="none" strike="noStrike" cap="none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lvl="0">
              <a:lnSpc>
                <a:spcPct val="80000"/>
              </a:lnSpc>
              <a:buClr>
                <a:srgbClr val="0070C0"/>
              </a:buClr>
              <a:buSzPts val="2000"/>
            </a:pPr>
            <a:r>
              <a:rPr lang="en-US" sz="1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You need:</a:t>
            </a:r>
            <a:endParaRPr lang="en-US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27" name="Google Shape;151;p22">
            <a:extLst>
              <a:ext uri="{FF2B5EF4-FFF2-40B4-BE49-F238E27FC236}">
                <a16:creationId xmlns:a16="http://schemas.microsoft.com/office/drawing/2014/main" id="{082D10E2-F76A-4349-9049-05E159BC4D49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6F000DE-9D76-C348-B990-657EC091CEE3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What certifications are available?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4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18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BD5511-44DE-F340-9BA6-EBE7238C824E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476B0912-4BA6-5146-90B1-A9E19BCB8E72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3593751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A765C5D-4C4A-BE43-84C8-B05718885B9A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CMP: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By the numbers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9D9579-8A60-E749-B3BD-8C7C20FC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994" y="1146550"/>
            <a:ext cx="9902867" cy="4521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998D8-C26A-2E49-A934-6D70C9DB3467}"/>
              </a:ext>
            </a:extLst>
          </p:cNvPr>
          <p:cNvSpPr txBox="1"/>
          <p:nvPr/>
        </p:nvSpPr>
        <p:spPr>
          <a:xfrm>
            <a:off x="5552420" y="4609044"/>
            <a:ext cx="1721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88%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18BF4-1336-804A-8FBA-51709E28E442}"/>
              </a:ext>
            </a:extLst>
          </p:cNvPr>
          <p:cNvSpPr txBox="1"/>
          <p:nvPr/>
        </p:nvSpPr>
        <p:spPr>
          <a:xfrm>
            <a:off x="880258" y="4670777"/>
            <a:ext cx="172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66%</a:t>
            </a:r>
          </a:p>
        </p:txBody>
      </p:sp>
      <p:cxnSp>
        <p:nvCxnSpPr>
          <p:cNvPr id="16" name="Google Shape;151;p22">
            <a:extLst>
              <a:ext uri="{FF2B5EF4-FFF2-40B4-BE49-F238E27FC236}">
                <a16:creationId xmlns:a16="http://schemas.microsoft.com/office/drawing/2014/main" id="{0F1F4C7A-B7ED-BD46-A1D5-57C3E9133666}"/>
              </a:ext>
            </a:extLst>
          </p:cNvPr>
          <p:cNvCxnSpPr>
            <a:cxnSpLocks/>
          </p:cNvCxnSpPr>
          <p:nvPr/>
        </p:nvCxnSpPr>
        <p:spPr>
          <a:xfrm flipH="1">
            <a:off x="4964627" y="1061118"/>
            <a:ext cx="3819781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79A681-C7A7-AF47-91D0-E38C20494CC2}"/>
              </a:ext>
            </a:extLst>
          </p:cNvPr>
          <p:cNvSpPr/>
          <p:nvPr/>
        </p:nvSpPr>
        <p:spPr>
          <a:xfrm>
            <a:off x="4876514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SCMP: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By the numbers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cxnSp>
        <p:nvCxnSpPr>
          <p:cNvPr id="18" name="Google Shape;151;p22">
            <a:extLst>
              <a:ext uri="{FF2B5EF4-FFF2-40B4-BE49-F238E27FC236}">
                <a16:creationId xmlns:a16="http://schemas.microsoft.com/office/drawing/2014/main" id="{AA64ED46-6D23-E44C-9D53-B19021D7E807}"/>
              </a:ext>
            </a:extLst>
          </p:cNvPr>
          <p:cNvCxnSpPr>
            <a:cxnSpLocks/>
          </p:cNvCxnSpPr>
          <p:nvPr/>
        </p:nvCxnSpPr>
        <p:spPr>
          <a:xfrm flipH="1">
            <a:off x="4493480" y="244323"/>
            <a:ext cx="1" cy="5844583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93819D-F004-C645-BD8E-7CCFA9DFB17B}"/>
              </a:ext>
            </a:extLst>
          </p:cNvPr>
          <p:cNvSpPr txBox="1"/>
          <p:nvPr/>
        </p:nvSpPr>
        <p:spPr>
          <a:xfrm>
            <a:off x="6928900" y="4664525"/>
            <a:ext cx="97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131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AC8F8-F7A9-5C48-8410-9C3ADCE66921}"/>
              </a:ext>
            </a:extLst>
          </p:cNvPr>
          <p:cNvSpPr txBox="1"/>
          <p:nvPr/>
        </p:nvSpPr>
        <p:spPr>
          <a:xfrm>
            <a:off x="2179175" y="4637382"/>
            <a:ext cx="9733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141</a:t>
            </a:r>
          </a:p>
        </p:txBody>
      </p:sp>
    </p:spTree>
    <p:extLst>
      <p:ext uri="{BB962C8B-B14F-4D97-AF65-F5344CB8AC3E}">
        <p14:creationId xmlns:p14="http://schemas.microsoft.com/office/powerpoint/2010/main" val="124501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19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22E0CD-4451-8F44-B0CC-16039A4E090D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Google Shape;151;p22">
            <a:extLst>
              <a:ext uri="{FF2B5EF4-FFF2-40B4-BE49-F238E27FC236}">
                <a16:creationId xmlns:a16="http://schemas.microsoft.com/office/drawing/2014/main" id="{5E6F738E-1943-7047-8A06-296EDEAF2842}"/>
              </a:ext>
            </a:extLst>
          </p:cNvPr>
          <p:cNvCxnSpPr>
            <a:cxnSpLocks/>
          </p:cNvCxnSpPr>
          <p:nvPr/>
        </p:nvCxnSpPr>
        <p:spPr>
          <a:xfrm flipH="1">
            <a:off x="423445" y="1533880"/>
            <a:ext cx="3593751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A3BB8-76BD-6442-8BE7-8C688D7F85E1}"/>
              </a:ext>
            </a:extLst>
          </p:cNvPr>
          <p:cNvSpPr/>
          <p:nvPr/>
        </p:nvSpPr>
        <p:spPr>
          <a:xfrm>
            <a:off x="335333" y="363714"/>
            <a:ext cx="4018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What are you measured against: </a:t>
            </a:r>
            <a:r>
              <a:rPr lang="en-US" sz="30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CMP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cxnSp>
        <p:nvCxnSpPr>
          <p:cNvPr id="17" name="Google Shape;151;p22">
            <a:extLst>
              <a:ext uri="{FF2B5EF4-FFF2-40B4-BE49-F238E27FC236}">
                <a16:creationId xmlns:a16="http://schemas.microsoft.com/office/drawing/2014/main" id="{B29A1B44-529C-EA47-A09C-854120F08F59}"/>
              </a:ext>
            </a:extLst>
          </p:cNvPr>
          <p:cNvCxnSpPr>
            <a:cxnSpLocks/>
          </p:cNvCxnSpPr>
          <p:nvPr/>
        </p:nvCxnSpPr>
        <p:spPr>
          <a:xfrm flipH="1">
            <a:off x="4493480" y="244323"/>
            <a:ext cx="1" cy="5844583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51;p22">
            <a:extLst>
              <a:ext uri="{FF2B5EF4-FFF2-40B4-BE49-F238E27FC236}">
                <a16:creationId xmlns:a16="http://schemas.microsoft.com/office/drawing/2014/main" id="{B768433B-1F5F-1D42-95C9-82D933D30435}"/>
              </a:ext>
            </a:extLst>
          </p:cNvPr>
          <p:cNvCxnSpPr>
            <a:cxnSpLocks/>
          </p:cNvCxnSpPr>
          <p:nvPr/>
        </p:nvCxnSpPr>
        <p:spPr>
          <a:xfrm flipH="1">
            <a:off x="4995445" y="1533880"/>
            <a:ext cx="3593751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D10C22C-A2C1-1B44-8CCF-624C5209DEC0}"/>
              </a:ext>
            </a:extLst>
          </p:cNvPr>
          <p:cNvSpPr/>
          <p:nvPr/>
        </p:nvSpPr>
        <p:spPr>
          <a:xfrm>
            <a:off x="4907333" y="363714"/>
            <a:ext cx="4018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What are you measured against: </a:t>
            </a:r>
            <a:r>
              <a:rPr lang="en-US" sz="30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SCMP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5261DE-CD4A-1846-873A-851D11741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38"/>
          <a:stretch/>
        </p:blipFill>
        <p:spPr>
          <a:xfrm>
            <a:off x="189276" y="2042522"/>
            <a:ext cx="4304204" cy="3314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9DD08A-69D2-FA4A-A8A1-4DC8A8E02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78" y="2036915"/>
            <a:ext cx="7255632" cy="33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5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CC5213-FC89-834A-8B19-D767103FE6A8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2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451E6D-C547-5844-8D5C-2D450427A29C}"/>
              </a:ext>
            </a:extLst>
          </p:cNvPr>
          <p:cNvSpPr txBox="1"/>
          <p:nvPr/>
        </p:nvSpPr>
        <p:spPr>
          <a:xfrm>
            <a:off x="335333" y="4274626"/>
            <a:ext cx="224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Sia Papageorgiou FRSA, SCMP</a:t>
            </a:r>
          </a:p>
        </p:txBody>
      </p:sp>
      <p:cxnSp>
        <p:nvCxnSpPr>
          <p:cNvPr id="15" name="Google Shape;151;p22">
            <a:extLst>
              <a:ext uri="{FF2B5EF4-FFF2-40B4-BE49-F238E27FC236}">
                <a16:creationId xmlns:a16="http://schemas.microsoft.com/office/drawing/2014/main" id="{32A15EF0-E364-7944-BBA6-7655C54A0B3D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D05B80A-D1EB-D24A-95D8-1B3A420D1E4B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Your hosts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29132B-519E-454D-B43D-0B040734FB53}"/>
              </a:ext>
            </a:extLst>
          </p:cNvPr>
          <p:cNvSpPr txBox="1"/>
          <p:nvPr/>
        </p:nvSpPr>
        <p:spPr>
          <a:xfrm>
            <a:off x="3035387" y="4274626"/>
            <a:ext cx="224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Mark Evans SCMP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E5570-DA8B-6042-9CC1-0347F7342B6C}"/>
              </a:ext>
            </a:extLst>
          </p:cNvPr>
          <p:cNvSpPr txBox="1"/>
          <p:nvPr/>
        </p:nvSpPr>
        <p:spPr>
          <a:xfrm>
            <a:off x="5832970" y="4274626"/>
            <a:ext cx="252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Nekolina Lau SCMP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11E3F8E-2AB8-124B-98C0-5CC466093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7" y="2001199"/>
            <a:ext cx="2066919" cy="2066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8424A38-2122-494F-A83C-5AA050404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199" y="2001197"/>
            <a:ext cx="2066919" cy="20669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4D4732-8F34-B346-A191-E042607BA3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03474" y="2046395"/>
            <a:ext cx="2066400" cy="2066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8E2E1A-C96F-AC4E-A0BF-27F63DDA6838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20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AE59E3FA-5399-0140-AA0B-214D722B1CAD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654F-8F1C-AD45-9EF6-A93018B4AF17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What happens once you’re certified?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91E56-A8D0-3C45-AA8B-23380A763143}"/>
              </a:ext>
            </a:extLst>
          </p:cNvPr>
          <p:cNvSpPr txBox="1"/>
          <p:nvPr/>
        </p:nvSpPr>
        <p:spPr>
          <a:xfrm>
            <a:off x="335333" y="1513607"/>
            <a:ext cx="6127344" cy="328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must earn 40 professional development (PD) points per year to maintain your certification.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Complete your renewal application and pay the annual fee.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3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239C7B-9F78-F347-BE72-F045C80CAA34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Google Shape;151;p22">
            <a:extLst>
              <a:ext uri="{FF2B5EF4-FFF2-40B4-BE49-F238E27FC236}">
                <a16:creationId xmlns:a16="http://schemas.microsoft.com/office/drawing/2014/main" id="{A2E732A4-FBE1-7E43-B45F-6AF1E26EB315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18D7A-4B2C-074C-BA60-3B745E8A30DE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What we’re going to cover today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3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3" y="1839347"/>
            <a:ext cx="7184490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we’re listening to what candidates want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 online proctoring of exams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equitable access to certification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new value proposition 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share ideas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 questions answered </a:t>
            </a:r>
          </a:p>
          <a:p>
            <a:pPr marL="285750" indent="-285750">
              <a:lnSpc>
                <a:spcPct val="150000"/>
              </a:lnSpc>
              <a:buClr>
                <a:srgbClr val="3267FF"/>
              </a:buClr>
              <a:buFont typeface="Wingdings" pitchFamily="2" charset="2"/>
              <a:buChar char="§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3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51716-5CC9-FE45-981C-47C866BF15FB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rgbClr val="3267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Google Shape;151;p22">
            <a:extLst>
              <a:ext uri="{FF2B5EF4-FFF2-40B4-BE49-F238E27FC236}">
                <a16:creationId xmlns:a16="http://schemas.microsoft.com/office/drawing/2014/main" id="{5B223D81-4514-6B4B-8C98-D81757BF8308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E91C5-8658-1B4F-97DA-6F4515D2CBF7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We’re listening</a:t>
            </a:r>
            <a:endParaRPr lang="en-US" sz="3200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70698-DC51-334B-934E-F9C4DA9D37BE}"/>
              </a:ext>
            </a:extLst>
          </p:cNvPr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5D57AF-D218-B445-BD84-42BD2527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F04F86-6012-064B-BD20-87F82688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4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9" descr="IABC-full-logos.ai">
            <a:extLst>
              <a:ext uri="{FF2B5EF4-FFF2-40B4-BE49-F238E27FC236}">
                <a16:creationId xmlns:a16="http://schemas.microsoft.com/office/drawing/2014/main" id="{B0806333-9A1F-6547-8B02-A5787BBF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33AD21-9A2F-3E4C-88E7-49E22773F679}"/>
              </a:ext>
            </a:extLst>
          </p:cNvPr>
          <p:cNvSpPr/>
          <p:nvPr/>
        </p:nvSpPr>
        <p:spPr>
          <a:xfrm>
            <a:off x="335333" y="2328154"/>
            <a:ext cx="4003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Now 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BEC646-6C1F-9A41-BAC3-04A62F19861C}"/>
              </a:ext>
            </a:extLst>
          </p:cNvPr>
          <p:cNvSpPr/>
          <p:nvPr/>
        </p:nvSpPr>
        <p:spPr>
          <a:xfrm>
            <a:off x="335333" y="3180837"/>
            <a:ext cx="4003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the time.</a:t>
            </a:r>
          </a:p>
        </p:txBody>
      </p:sp>
    </p:spTree>
    <p:extLst>
      <p:ext uri="{BB962C8B-B14F-4D97-AF65-F5344CB8AC3E}">
        <p14:creationId xmlns:p14="http://schemas.microsoft.com/office/powerpoint/2010/main" val="82919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5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3" y="1696734"/>
            <a:ext cx="7314404" cy="388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Greater engagement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current and prospective certificants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Updated renewal rubric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measuring renewal satisfaction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Career planning guide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prospective candidates</a:t>
            </a: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59AAA302-5C54-3543-B89B-721AD694021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3C3A91-6C09-8946-AE34-F469E21EAF52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A few things we’ve been working on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3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6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C7AF9163-031A-FA4B-A105-83B0B8E3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8" y="163280"/>
            <a:ext cx="9144000" cy="59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51716-5CC9-FE45-981C-47C866BF15FB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rgbClr val="3267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Google Shape;151;p22">
            <a:extLst>
              <a:ext uri="{FF2B5EF4-FFF2-40B4-BE49-F238E27FC236}">
                <a16:creationId xmlns:a16="http://schemas.microsoft.com/office/drawing/2014/main" id="{5B223D81-4514-6B4B-8C98-D81757BF8308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E91C5-8658-1B4F-97DA-6F4515D2CBF7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Do it your way</a:t>
            </a:r>
            <a:endParaRPr lang="en-US" sz="3200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70698-DC51-334B-934E-F9C4DA9D37BE}"/>
              </a:ext>
            </a:extLst>
          </p:cNvPr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5D57AF-D218-B445-BD84-42BD2527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F04F86-6012-064B-BD20-87F82688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7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9" descr="IABC-full-logos.ai">
            <a:extLst>
              <a:ext uri="{FF2B5EF4-FFF2-40B4-BE49-F238E27FC236}">
                <a16:creationId xmlns:a16="http://schemas.microsoft.com/office/drawing/2014/main" id="{B0806333-9A1F-6547-8B02-A5787BBF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33AD21-9A2F-3E4C-88E7-49E22773F679}"/>
              </a:ext>
            </a:extLst>
          </p:cNvPr>
          <p:cNvSpPr/>
          <p:nvPr/>
        </p:nvSpPr>
        <p:spPr>
          <a:xfrm>
            <a:off x="335332" y="2328154"/>
            <a:ext cx="46285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Anywhere.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BEC646-6C1F-9A41-BAC3-04A62F19861C}"/>
              </a:ext>
            </a:extLst>
          </p:cNvPr>
          <p:cNvSpPr/>
          <p:nvPr/>
        </p:nvSpPr>
        <p:spPr>
          <a:xfrm>
            <a:off x="335333" y="3180837"/>
            <a:ext cx="4003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Anytime.</a:t>
            </a:r>
          </a:p>
        </p:txBody>
      </p:sp>
    </p:spTree>
    <p:extLst>
      <p:ext uri="{BB962C8B-B14F-4D97-AF65-F5344CB8AC3E}">
        <p14:creationId xmlns:p14="http://schemas.microsoft.com/office/powerpoint/2010/main" val="275124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8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pic>
        <p:nvPicPr>
          <p:cNvPr id="3" name="Picture 2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82494417-BA61-3C47-95C4-44E2B373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5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ECAB55-24AE-F542-809E-058740AE8949}"/>
              </a:ext>
            </a:extLst>
          </p:cNvPr>
          <p:cNvSpPr/>
          <p:nvPr/>
        </p:nvSpPr>
        <p:spPr>
          <a:xfrm>
            <a:off x="1" y="-1"/>
            <a:ext cx="9143999" cy="6219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25431"/>
            <a:ext cx="9144000" cy="6325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5334001" cy="365125"/>
          </a:xfrm>
        </p:spPr>
        <p:txBody>
          <a:bodyPr/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A New Global ERA For Communication Professionals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05" y="6356350"/>
            <a:ext cx="592017" cy="365125"/>
          </a:xfrm>
        </p:spPr>
        <p:txBody>
          <a:bodyPr/>
          <a:lstStyle/>
          <a:p>
            <a:fld id="{00A80D41-5071-EC4C-9964-9B4562D2984B}" type="slidenum">
              <a:rPr lang="en-US" sz="900" b="1" smtClean="0">
                <a:solidFill>
                  <a:schemeClr val="tx1"/>
                </a:solidFill>
                <a:latin typeface="Arial"/>
                <a:cs typeface="Arial"/>
              </a:rPr>
              <a:pPr/>
              <a:t>9</a:t>
            </a:fld>
            <a:endParaRPr lang="en-US" sz="9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IABC-full-logo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6" y="5866130"/>
            <a:ext cx="2123141" cy="1373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F8376-905F-2244-B8D8-95C5B1880572}"/>
              </a:ext>
            </a:extLst>
          </p:cNvPr>
          <p:cNvSpPr txBox="1"/>
          <p:nvPr/>
        </p:nvSpPr>
        <p:spPr>
          <a:xfrm>
            <a:off x="335333" y="1925436"/>
            <a:ext cx="7314404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equitable access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certification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>
                <a:solidFill>
                  <a:srgbClr val="326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certification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encourage new members to join IABC</a:t>
            </a:r>
          </a:p>
        </p:txBody>
      </p:sp>
      <p:cxnSp>
        <p:nvCxnSpPr>
          <p:cNvPr id="9" name="Google Shape;151;p22">
            <a:extLst>
              <a:ext uri="{FF2B5EF4-FFF2-40B4-BE49-F238E27FC236}">
                <a16:creationId xmlns:a16="http://schemas.microsoft.com/office/drawing/2014/main" id="{59AAA302-5C54-3543-B89B-721AD694021B}"/>
              </a:ext>
            </a:extLst>
          </p:cNvPr>
          <p:cNvCxnSpPr>
            <a:cxnSpLocks/>
          </p:cNvCxnSpPr>
          <p:nvPr/>
        </p:nvCxnSpPr>
        <p:spPr>
          <a:xfrm flipH="1">
            <a:off x="423445" y="1061118"/>
            <a:ext cx="7096378" cy="0"/>
          </a:xfrm>
          <a:prstGeom prst="straightConnector1">
            <a:avLst/>
          </a:prstGeom>
          <a:noFill/>
          <a:ln w="19050" cap="flat" cmpd="sng">
            <a:solidFill>
              <a:srgbClr val="326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3C3A91-6C09-8946-AE34-F469E21EAF52}"/>
              </a:ext>
            </a:extLst>
          </p:cNvPr>
          <p:cNvSpPr/>
          <p:nvPr/>
        </p:nvSpPr>
        <p:spPr>
          <a:xfrm>
            <a:off x="335333" y="363714"/>
            <a:ext cx="63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267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Calibri"/>
              </a:rPr>
              <a:t>What else?</a:t>
            </a:r>
            <a:endParaRPr lang="en-US" sz="32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2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541</Words>
  <Application>Microsoft Macintosh PowerPoint</Application>
  <PresentationFormat>On-screen Show (4:3)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 Neue</vt:lpstr>
      <vt:lpstr>Helvetica Neue Condensed Black</vt:lpstr>
      <vt:lpstr>Wingdings</vt:lpstr>
      <vt:lpstr>Office Theme</vt:lpstr>
      <vt:lpstr>February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Arcas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Norbraten</dc:creator>
  <cp:lastModifiedBy>Sia Papageorgiou</cp:lastModifiedBy>
  <cp:revision>81</cp:revision>
  <dcterms:created xsi:type="dcterms:W3CDTF">2015-04-20T21:30:27Z</dcterms:created>
  <dcterms:modified xsi:type="dcterms:W3CDTF">2022-02-18T03:47:03Z</dcterms:modified>
</cp:coreProperties>
</file>