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Roboto" panose="020B0604020202020204" charset="0"/>
      <p:regular r:id="rId44"/>
      <p:bold r:id="rId45"/>
      <p:italic r:id="rId46"/>
      <p:boldItalic r:id="rId47"/>
    </p:embeddedFont>
    <p:embeddedFont>
      <p:font typeface="Source Sans Pro" panose="020B0604020202020204" charset="0"/>
      <p:regular r:id="rId48"/>
      <p:bold r:id="rId49"/>
      <p:italic r:id="rId50"/>
      <p:boldItalic r:id="rId51"/>
    </p:embeddedFont>
    <p:embeddedFont>
      <p:font typeface="Source Sans Pro Black" panose="020B0604020202020204" charset="0"/>
      <p:bold r:id="rId52"/>
      <p:boldItalic r:id="rId53"/>
    </p:embeddedFont>
    <p:embeddedFont>
      <p:font typeface="Source Sans Pro Light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724E84-97B5-4A75-8BAE-817D1AF67CAD}">
  <a:tblStyle styleId="{5D724E84-97B5-4A75-8BAE-817D1AF67C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226" y="53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immossholder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60e5ceac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60e5ceac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512b69da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512b69da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512b69da9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512b69da9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512b69da9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512b69da9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60e5ceac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60e5ceac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573f8393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573f8393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512b69da9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1512b69da9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d0a016bad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d0a016bad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573f8393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573f8393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61934bba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61934bba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512b69da9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1512b69da9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 - to cover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49d5622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49d5622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	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49d5622a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49d5622a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49d5622a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149d5622af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49d5622a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49d5622a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49d5622af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49d5622af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149d5622a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149d5622a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49d5622af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49d5622af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49d5622af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49d5622af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149d5622af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149d5622af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49d5622af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49d5622af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512b69da9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11512b69da9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49d5622af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49d5622af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512b69da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1512b69da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A7A7A7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512b69da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512b69da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cc6702c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cc6702c5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512b69da9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1512b69da9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512b69da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1512b69da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512b69da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1512b69da9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61934bba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61934bba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512b69da9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512b69da9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512b69da9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1512b69da9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1512b69da9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1512b69da9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512b69da9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11512b69da9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60e5cea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60e5cea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chemeClr val="hlink"/>
              </a:solidFill>
              <a:highlight>
                <a:srgbClr val="FFFFFF"/>
              </a:highlight>
              <a:uFill>
                <a:noFill/>
              </a:uFill>
              <a:latin typeface="Roboto"/>
              <a:ea typeface="Roboto"/>
              <a:cs typeface="Roboto"/>
              <a:sym typeface="Roboto"/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Q&amp;A with audience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512b69da9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11512b69da9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Breakout room discussion - 7 minutes + 5 minute discussion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61934bb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61934bb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573f8393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573f8393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512b69da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512b69da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512b69da9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512b69da9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3200"/>
              </a:spcBef>
              <a:spcAft>
                <a:spcPts val="320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3200"/>
              </a:spcBef>
              <a:spcAft>
                <a:spcPts val="320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32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32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32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3200"/>
              </a:spcBef>
              <a:spcAft>
                <a:spcPts val="32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320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320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320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3200"/>
              </a:spcBef>
              <a:spcAft>
                <a:spcPts val="320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0" y="3710700"/>
            <a:ext cx="182880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800" b="1" dirty="0">
                <a:solidFill>
                  <a:srgbClr val="FFFFFF"/>
                </a:solidFill>
              </a:rPr>
              <a:t>Creating Community in a Time of Uncertainty</a:t>
            </a:r>
          </a:p>
        </p:txBody>
      </p:sp>
      <p:sp>
        <p:nvSpPr>
          <p:cNvPr id="56" name="Google Shape;56;p13"/>
          <p:cNvSpPr txBox="1"/>
          <p:nvPr/>
        </p:nvSpPr>
        <p:spPr>
          <a:xfrm>
            <a:off x="0" y="2609675"/>
            <a:ext cx="182880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FFFFFF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0" y="5617525"/>
            <a:ext cx="182880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i="1">
                <a:solidFill>
                  <a:srgbClr val="FFFFFF"/>
                </a:solidFill>
              </a:rPr>
              <a:t>Volunteer recruitment, engagement and succession planning</a:t>
            </a:r>
            <a:endParaRPr sz="3700" i="1">
              <a:solidFill>
                <a:srgbClr val="FFFFFF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975" y="7700888"/>
            <a:ext cx="6890225" cy="20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ctrTitle"/>
          </p:nvPr>
        </p:nvSpPr>
        <p:spPr>
          <a:xfrm>
            <a:off x="0" y="3920450"/>
            <a:ext cx="182880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666666"/>
                </a:solidFill>
              </a:rPr>
              <a:t>Board Recruitment</a:t>
            </a:r>
            <a:endParaRPr sz="10000" b="1">
              <a:solidFill>
                <a:srgbClr val="666666"/>
              </a:solidFill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275" y="7951000"/>
            <a:ext cx="6317450" cy="18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 rotWithShape="1">
          <a:blip r:embed="rId3">
            <a:alphaModFix/>
          </a:blip>
          <a:srcRect t="13747" b="12970"/>
          <a:stretch/>
        </p:blipFill>
        <p:spPr>
          <a:xfrm>
            <a:off x="2366420" y="0"/>
            <a:ext cx="13555155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 l="-1368" b="21172"/>
          <a:stretch/>
        </p:blipFill>
        <p:spPr>
          <a:xfrm>
            <a:off x="1863500" y="0"/>
            <a:ext cx="1456098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550" y="0"/>
            <a:ext cx="10739789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ctrTitle"/>
          </p:nvPr>
        </p:nvSpPr>
        <p:spPr>
          <a:xfrm>
            <a:off x="0" y="3920450"/>
            <a:ext cx="182880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666666"/>
                </a:solidFill>
              </a:rPr>
              <a:t>Onboarding</a:t>
            </a:r>
            <a:endParaRPr sz="10000" b="1">
              <a:solidFill>
                <a:srgbClr val="666666"/>
              </a:solidFill>
            </a:endParaRPr>
          </a:p>
        </p:txBody>
      </p:sp>
      <p:pic>
        <p:nvPicPr>
          <p:cNvPr id="135" name="Google Shape;1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275" y="7951000"/>
            <a:ext cx="6317450" cy="18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/>
        </p:nvSpPr>
        <p:spPr>
          <a:xfrm>
            <a:off x="10028775" y="724350"/>
            <a:ext cx="7639800" cy="9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100" b="1">
                <a:solidFill>
                  <a:srgbClr val="8F23B3"/>
                </a:solidFill>
              </a:rPr>
              <a:t>Simplify the onboarding process for volunteers </a:t>
            </a:r>
            <a:endParaRPr sz="3700" b="1">
              <a:solidFill>
                <a:srgbClr val="8F23B3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Streamlined onboarding processes</a:t>
            </a:r>
            <a:br>
              <a:rPr lang="en" sz="3700">
                <a:solidFill>
                  <a:srgbClr val="666666"/>
                </a:solidFill>
              </a:rPr>
            </a:b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Introduction to collaboration platform, Basecamp</a:t>
            </a:r>
            <a:br>
              <a:rPr lang="en" sz="3700">
                <a:solidFill>
                  <a:srgbClr val="666666"/>
                </a:solidFill>
              </a:rPr>
            </a:b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Welcome message for all incoming volunteers on Basecamp</a:t>
            </a:r>
            <a:endParaRPr sz="37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666666"/>
                </a:solidFill>
              </a:rPr>
              <a:t>Set every volunteer up for success!</a:t>
            </a:r>
            <a:endParaRPr sz="3700">
              <a:solidFill>
                <a:srgbClr val="666666"/>
              </a:solidFill>
            </a:endParaRPr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00" y="1412524"/>
            <a:ext cx="8865843" cy="590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 t="18652"/>
          <a:stretch/>
        </p:blipFill>
        <p:spPr>
          <a:xfrm>
            <a:off x="1266800" y="2315802"/>
            <a:ext cx="15387351" cy="73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/>
          <p:nvPr/>
        </p:nvSpPr>
        <p:spPr>
          <a:xfrm>
            <a:off x="2681450" y="536300"/>
            <a:ext cx="11700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0000FF"/>
                </a:solidFill>
              </a:rPr>
              <a:t>Volunteer Professional Development Series </a:t>
            </a:r>
            <a:endParaRPr sz="42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E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ctrTitle"/>
          </p:nvPr>
        </p:nvSpPr>
        <p:spPr>
          <a:xfrm>
            <a:off x="1268525" y="2700850"/>
            <a:ext cx="161025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FFFF"/>
                </a:solidFill>
              </a:rPr>
              <a:t>Check-ins with volunteers</a:t>
            </a:r>
            <a:endParaRPr sz="10000" b="1">
              <a:solidFill>
                <a:srgbClr val="FFFFFF"/>
              </a:solidFill>
            </a:endParaRPr>
          </a:p>
        </p:txBody>
      </p:sp>
      <p:sp>
        <p:nvSpPr>
          <p:cNvPr id="153" name="Google Shape;153;p29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488" y="7856225"/>
            <a:ext cx="5041025" cy="14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30"/>
          <p:cNvGrpSpPr/>
          <p:nvPr/>
        </p:nvGrpSpPr>
        <p:grpSpPr>
          <a:xfrm>
            <a:off x="11417033" y="1846150"/>
            <a:ext cx="6611400" cy="6966100"/>
            <a:chOff x="5632317" y="1189775"/>
            <a:chExt cx="3305700" cy="3483050"/>
          </a:xfrm>
        </p:grpSpPr>
        <p:sp>
          <p:nvSpPr>
            <p:cNvPr id="160" name="Google Shape;160;p30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EA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End of term</a:t>
              </a:r>
              <a:endParaRPr sz="3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30"/>
            <p:cNvSpPr txBox="1"/>
            <p:nvPr/>
          </p:nvSpPr>
          <p:spPr>
            <a:xfrm>
              <a:off x="6167063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3700">
                  <a:solidFill>
                    <a:srgbClr val="666666"/>
                  </a:solidFill>
                </a:rPr>
                <a:t>Celebrate successes and thank the volunteer for their work</a:t>
              </a:r>
              <a:endParaRPr sz="3700">
                <a:solidFill>
                  <a:srgbClr val="666666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00">
                <a:solidFill>
                  <a:srgbClr val="666666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700">
                  <a:solidFill>
                    <a:srgbClr val="666666"/>
                  </a:solidFill>
                </a:rPr>
                <a:t>Discuss and confirm that volunteer experience was met</a:t>
              </a:r>
              <a:endParaRPr sz="3700">
                <a:solidFill>
                  <a:srgbClr val="666666"/>
                </a:solidFill>
              </a:endParaRPr>
            </a:p>
          </p:txBody>
        </p:sp>
      </p:grpSp>
      <p:grpSp>
        <p:nvGrpSpPr>
          <p:cNvPr id="162" name="Google Shape;162;p30"/>
          <p:cNvGrpSpPr/>
          <p:nvPr/>
        </p:nvGrpSpPr>
        <p:grpSpPr>
          <a:xfrm>
            <a:off x="152400" y="1846579"/>
            <a:ext cx="7093800" cy="6965671"/>
            <a:chOff x="0" y="1189989"/>
            <a:chExt cx="3546900" cy="3482836"/>
          </a:xfrm>
        </p:grpSpPr>
        <p:sp>
          <p:nvSpPr>
            <p:cNvPr id="163" name="Google Shape;163;p30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One month</a:t>
              </a:r>
              <a:endParaRPr sz="3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30"/>
            <p:cNvSpPr txBox="1"/>
            <p:nvPr/>
          </p:nvSpPr>
          <p:spPr>
            <a:xfrm>
              <a:off x="65536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3700">
                  <a:solidFill>
                    <a:srgbClr val="666666"/>
                  </a:solidFill>
                </a:rPr>
                <a:t>After a month, we reach out to volunteer and director separately to see how things are going</a:t>
              </a:r>
              <a:endParaRPr sz="3700">
                <a:solidFill>
                  <a:srgbClr val="666666"/>
                </a:solidFill>
              </a:endParaRPr>
            </a:p>
          </p:txBody>
        </p:sp>
      </p:grpSp>
      <p:grpSp>
        <p:nvGrpSpPr>
          <p:cNvPr id="165" name="Google Shape;165;p30"/>
          <p:cNvGrpSpPr/>
          <p:nvPr/>
        </p:nvGrpSpPr>
        <p:grpSpPr>
          <a:xfrm>
            <a:off x="6040808" y="1846150"/>
            <a:ext cx="6611400" cy="6966100"/>
            <a:chOff x="2944204" y="1189775"/>
            <a:chExt cx="3305700" cy="3483050"/>
          </a:xfrm>
        </p:grpSpPr>
        <p:sp>
          <p:nvSpPr>
            <p:cNvPr id="166" name="Google Shape;166;p30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Three month/Mid-year</a:t>
              </a:r>
              <a:endParaRPr sz="3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" name="Google Shape;167;p30"/>
            <p:cNvSpPr txBox="1"/>
            <p:nvPr/>
          </p:nvSpPr>
          <p:spPr>
            <a:xfrm>
              <a:off x="3478949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700">
                  <a:solidFill>
                    <a:srgbClr val="666666"/>
                  </a:solidFill>
                </a:rPr>
                <a:t>An opportunity for directors to evaluate how things are going with their volunteer team</a:t>
              </a:r>
              <a:endParaRPr sz="3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1"/>
          <p:cNvPicPr preferRelativeResize="0"/>
          <p:nvPr/>
        </p:nvPicPr>
        <p:blipFill rotWithShape="1">
          <a:blip r:embed="rId3">
            <a:alphaModFix/>
          </a:blip>
          <a:srcRect l="35697" t="18956" r="34794" b="20245"/>
          <a:stretch/>
        </p:blipFill>
        <p:spPr>
          <a:xfrm>
            <a:off x="479500" y="294900"/>
            <a:ext cx="4132024" cy="53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1"/>
          <p:cNvPicPr preferRelativeResize="0"/>
          <p:nvPr/>
        </p:nvPicPr>
        <p:blipFill rotWithShape="1">
          <a:blip r:embed="rId4">
            <a:alphaModFix/>
          </a:blip>
          <a:srcRect t="7350" b="16401"/>
          <a:stretch/>
        </p:blipFill>
        <p:spPr>
          <a:xfrm>
            <a:off x="4611525" y="2551126"/>
            <a:ext cx="6946401" cy="67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1"/>
          <p:cNvSpPr txBox="1"/>
          <p:nvPr/>
        </p:nvSpPr>
        <p:spPr>
          <a:xfrm>
            <a:off x="11427600" y="827100"/>
            <a:ext cx="6649800" cy="7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100" b="1">
                <a:solidFill>
                  <a:srgbClr val="8F23B3"/>
                </a:solidFill>
              </a:rPr>
              <a:t>Volunteer Onboarding Essentials toolkit for directors</a:t>
            </a:r>
            <a:br>
              <a:rPr lang="en" sz="4100" b="1">
                <a:solidFill>
                  <a:srgbClr val="8F23B3"/>
                </a:solidFill>
              </a:rPr>
            </a:b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Handy information and resources</a:t>
            </a:r>
            <a:endParaRPr sz="37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Tips on how to connect with volunteers - as professionals and on a human level</a:t>
            </a:r>
            <a:endParaRPr sz="37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E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0" y="1895075"/>
            <a:ext cx="18288000" cy="9627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FFFF"/>
                </a:solidFill>
              </a:rPr>
              <a:t>Agenda</a:t>
            </a:r>
            <a:endParaRPr sz="10000" b="1">
              <a:solidFill>
                <a:srgbClr val="FFFFFF"/>
              </a:solidFill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5" name="Google Shape;65;p14"/>
          <p:cNvGraphicFramePr/>
          <p:nvPr/>
        </p:nvGraphicFramePr>
        <p:xfrm>
          <a:off x="2548150" y="3527050"/>
          <a:ext cx="14112400" cy="3373027"/>
        </p:xfrm>
        <a:graphic>
          <a:graphicData uri="http://schemas.openxmlformats.org/drawingml/2006/table">
            <a:tbl>
              <a:tblPr>
                <a:noFill/>
                <a:tableStyleId>{5D724E84-97B5-4A75-8BAE-817D1AF67CAD}</a:tableStyleId>
              </a:tblPr>
              <a:tblGrid>
                <a:gridCol w="705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8900"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Char char="●"/>
                      </a:pPr>
                      <a:r>
                        <a:rPr lang="en" sz="3600">
                          <a:solidFill>
                            <a:srgbClr val="FFFFFF"/>
                          </a:solidFill>
                        </a:rPr>
                        <a:t>Building community</a:t>
                      </a:r>
                      <a:endParaRPr sz="3600"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Char char="●"/>
                      </a:pPr>
                      <a:r>
                        <a:rPr lang="en" sz="3600">
                          <a:solidFill>
                            <a:srgbClr val="FFFFFF"/>
                          </a:solidFill>
                        </a:rPr>
                        <a:t>Recruiting</a:t>
                      </a:r>
                      <a:endParaRPr sz="3600">
                        <a:solidFill>
                          <a:srgbClr val="FFFFFF"/>
                        </a:solidFill>
                      </a:endParaRPr>
                    </a:p>
                    <a:p>
                      <a:pPr marL="4572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3600"/>
                        <a:buChar char="●"/>
                      </a:pPr>
                      <a:r>
                        <a:rPr lang="en" sz="3600">
                          <a:solidFill>
                            <a:srgbClr val="FFFFFF"/>
                          </a:solidFill>
                        </a:rPr>
                        <a:t>Onboarding</a:t>
                      </a:r>
                      <a:endParaRPr sz="36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Char char="●"/>
                      </a:pPr>
                      <a:r>
                        <a:rPr lang="en" sz="3600">
                          <a:solidFill>
                            <a:schemeClr val="lt1"/>
                          </a:solidFill>
                        </a:rPr>
                        <a:t>Retention</a:t>
                      </a:r>
                      <a:endParaRPr sz="3600">
                        <a:solidFill>
                          <a:schemeClr val="lt1"/>
                        </a:solidFill>
                      </a:endParaRPr>
                    </a:p>
                    <a:p>
                      <a:pPr marL="4572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Char char="●"/>
                      </a:pPr>
                      <a:r>
                        <a:rPr lang="en" sz="3600">
                          <a:solidFill>
                            <a:schemeClr val="lt1"/>
                          </a:solidFill>
                        </a:rPr>
                        <a:t>Succession Planning</a:t>
                      </a:r>
                      <a:endParaRPr sz="3600">
                        <a:solidFill>
                          <a:schemeClr val="lt1"/>
                        </a:solidFill>
                      </a:endParaRPr>
                    </a:p>
                    <a:p>
                      <a:pPr marL="457200" lvl="0" indent="-4572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Char char="●"/>
                      </a:pPr>
                      <a:r>
                        <a:rPr lang="en" sz="3600">
                          <a:solidFill>
                            <a:schemeClr val="lt1"/>
                          </a:solidFill>
                        </a:rPr>
                        <a:t>Breakout rooms &amp; chat </a:t>
                      </a:r>
                      <a:endParaRPr sz="3600"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863" y="7840188"/>
            <a:ext cx="5946275" cy="17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119D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>
            <a:spLocks noGrp="1"/>
          </p:cNvSpPr>
          <p:nvPr>
            <p:ph type="ctrTitle"/>
          </p:nvPr>
        </p:nvSpPr>
        <p:spPr>
          <a:xfrm>
            <a:off x="1247100" y="1245825"/>
            <a:ext cx="161025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solidFill>
                  <a:srgbClr val="FFFFFF"/>
                </a:solidFill>
              </a:rPr>
              <a:t>IABC 101 Platform</a:t>
            </a:r>
            <a:endParaRPr sz="10000" b="1" dirty="0">
              <a:solidFill>
                <a:srgbClr val="FFFFFF"/>
              </a:solidFill>
            </a:endParaRPr>
          </a:p>
        </p:txBody>
      </p:sp>
      <p:sp>
        <p:nvSpPr>
          <p:cNvPr id="180" name="Google Shape;180;p32"/>
          <p:cNvSpPr txBox="1">
            <a:spLocks noGrp="1"/>
          </p:cNvSpPr>
          <p:nvPr>
            <p:ph type="ctrTitle"/>
          </p:nvPr>
        </p:nvSpPr>
        <p:spPr>
          <a:xfrm>
            <a:off x="1173100" y="4386950"/>
            <a:ext cx="15365100" cy="9627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</a:rPr>
              <a:t>Format:</a:t>
            </a:r>
            <a:r>
              <a:rPr lang="en" sz="3100">
                <a:solidFill>
                  <a:srgbClr val="FFFFFF"/>
                </a:solidFill>
              </a:rPr>
              <a:t> Built for IABC Academy using LearnUpon</a:t>
            </a:r>
            <a:endParaRPr sz="31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</a:rPr>
              <a:t>Purpose:</a:t>
            </a:r>
            <a:r>
              <a:rPr lang="en" sz="3100">
                <a:solidFill>
                  <a:srgbClr val="FFFFFF"/>
                </a:solidFill>
              </a:rPr>
              <a:t> Give new Board leaders the tools &amp; knowledge they need to thrive </a:t>
            </a:r>
            <a:endParaRPr sz="31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rgbClr val="FFFFFF"/>
                </a:solidFill>
              </a:rPr>
              <a:t>Goal:</a:t>
            </a:r>
            <a:r>
              <a:rPr lang="en" sz="3100">
                <a:solidFill>
                  <a:srgbClr val="FFFFFF"/>
                </a:solidFill>
              </a:rPr>
              <a:t> Increase leaders’ confidence in their abilities</a:t>
            </a:r>
            <a:endParaRPr sz="3100">
              <a:solidFill>
                <a:srgbClr val="FFFFFF"/>
              </a:solidFill>
            </a:endParaRPr>
          </a:p>
        </p:txBody>
      </p:sp>
      <p:sp>
        <p:nvSpPr>
          <p:cNvPr id="181" name="Google Shape;181;p32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225" y="7822275"/>
            <a:ext cx="5793549" cy="17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ctrTitle"/>
          </p:nvPr>
        </p:nvSpPr>
        <p:spPr>
          <a:xfrm>
            <a:off x="9270250" y="1218150"/>
            <a:ext cx="8422800" cy="78507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5"/>
                </a:solidFill>
              </a:rPr>
              <a:t>WHO:</a:t>
            </a:r>
            <a:endParaRPr sz="25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</a:rPr>
              <a:t>New board members</a:t>
            </a: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accent5"/>
                </a:solidFill>
              </a:rPr>
              <a:t>WHAT:</a:t>
            </a:r>
            <a:endParaRPr sz="25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</a:rPr>
              <a:t>A course to provide a comprehensive and interactive onboarding experience for the IABC/BC board</a:t>
            </a: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5"/>
                </a:solidFill>
              </a:rPr>
              <a:t>WHEN:</a:t>
            </a:r>
            <a:endParaRPr sz="25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</a:rPr>
              <a:t>Delivered when new board members are confirmed</a:t>
            </a: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5"/>
                </a:solidFill>
              </a:rPr>
              <a:t>WHERE:</a:t>
            </a:r>
            <a:endParaRPr sz="25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</a:rPr>
              <a:t>Created &amp; hosted on IABC Academy (back end: LearnUpon)</a:t>
            </a: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5"/>
                </a:solidFill>
              </a:rPr>
              <a:t>WHY:</a:t>
            </a:r>
            <a:endParaRPr sz="25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666666"/>
                </a:solidFill>
              </a:rPr>
              <a:t>To increase new board members’ confidence as they enter their term</a:t>
            </a:r>
            <a:endParaRPr sz="2500">
              <a:solidFill>
                <a:srgbClr val="666666"/>
              </a:solidFill>
            </a:endParaRPr>
          </a:p>
        </p:txBody>
      </p:sp>
      <p:grpSp>
        <p:nvGrpSpPr>
          <p:cNvPr id="188" name="Google Shape;188;p33"/>
          <p:cNvGrpSpPr/>
          <p:nvPr/>
        </p:nvGrpSpPr>
        <p:grpSpPr>
          <a:xfrm>
            <a:off x="909909" y="2722234"/>
            <a:ext cx="7537094" cy="4475150"/>
            <a:chOff x="477050" y="2641300"/>
            <a:chExt cx="6096000" cy="3619500"/>
          </a:xfrm>
        </p:grpSpPr>
        <p:pic>
          <p:nvPicPr>
            <p:cNvPr id="189" name="Google Shape;189;p33"/>
            <p:cNvPicPr preferRelativeResize="0"/>
            <p:nvPr/>
          </p:nvPicPr>
          <p:blipFill rotWithShape="1">
            <a:blip r:embed="rId3">
              <a:alphaModFix/>
            </a:blip>
            <a:srcRect l="8683" r="6599"/>
            <a:stretch/>
          </p:blipFill>
          <p:spPr>
            <a:xfrm>
              <a:off x="1100175" y="2769750"/>
              <a:ext cx="4869574" cy="3073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7050" y="2641300"/>
              <a:ext cx="6096000" cy="3619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E28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ctrTitle"/>
          </p:nvPr>
        </p:nvSpPr>
        <p:spPr>
          <a:xfrm>
            <a:off x="1247100" y="941025"/>
            <a:ext cx="161025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FFFF"/>
                </a:solidFill>
              </a:rPr>
              <a:t>Philosophy</a:t>
            </a:r>
            <a:endParaRPr sz="10000" b="1">
              <a:solidFill>
                <a:srgbClr val="FFFFFF"/>
              </a:solidFill>
            </a:endParaRPr>
          </a:p>
        </p:txBody>
      </p:sp>
      <p:sp>
        <p:nvSpPr>
          <p:cNvPr id="196" name="Google Shape;196;p34"/>
          <p:cNvSpPr txBox="1">
            <a:spLocks noGrp="1"/>
          </p:cNvSpPr>
          <p:nvPr>
            <p:ph type="ctrTitle"/>
          </p:nvPr>
        </p:nvSpPr>
        <p:spPr>
          <a:xfrm>
            <a:off x="1247100" y="4257000"/>
            <a:ext cx="15365100" cy="9627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Don’t tell them everything they’ll ever need to know. Provide just the right educational content to get them on their way </a:t>
            </a:r>
            <a:r>
              <a:rPr lang="en" sz="4000" i="1">
                <a:solidFill>
                  <a:srgbClr val="FFFFFF"/>
                </a:solidFill>
              </a:rPr>
              <a:t>successfully</a:t>
            </a:r>
            <a:r>
              <a:rPr lang="en" sz="4000">
                <a:solidFill>
                  <a:srgbClr val="FFFFFF"/>
                </a:solidFill>
              </a:rPr>
              <a:t>.</a:t>
            </a:r>
            <a:endParaRPr sz="4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solidFill>
                  <a:srgbClr val="FFFFFF"/>
                </a:solidFill>
              </a:rPr>
              <a:t>Why?</a:t>
            </a:r>
            <a:endParaRPr sz="4000" b="1" i="1">
              <a:solidFill>
                <a:srgbClr val="FFFFFF"/>
              </a:solidFill>
            </a:endParaRPr>
          </a:p>
        </p:txBody>
      </p:sp>
      <p:sp>
        <p:nvSpPr>
          <p:cNvPr id="197" name="Google Shape;197;p34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225" y="7822275"/>
            <a:ext cx="5793549" cy="17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>
            <a:spLocks noGrp="1"/>
          </p:cNvSpPr>
          <p:nvPr>
            <p:ph type="ctrTitle"/>
          </p:nvPr>
        </p:nvSpPr>
        <p:spPr>
          <a:xfrm>
            <a:off x="1628100" y="5372100"/>
            <a:ext cx="15365100" cy="9627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n" sz="3000">
                <a:solidFill>
                  <a:srgbClr val="FFFFFF"/>
                </a:solidFill>
              </a:rPr>
              <a:t>Too much detail &gt; overwhelm &gt; disengaged out for rest of course</a:t>
            </a:r>
            <a:endParaRPr sz="3000">
              <a:solidFill>
                <a:srgbClr val="FFFFFF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n" sz="3000">
                <a:solidFill>
                  <a:srgbClr val="FFFFFF"/>
                </a:solidFill>
              </a:rPr>
              <a:t>Course is complemented by board strat planning, </a:t>
            </a:r>
            <a:r>
              <a:rPr lang="en" sz="3000" i="1">
                <a:solidFill>
                  <a:srgbClr val="FFFFFF"/>
                </a:solidFill>
              </a:rPr>
              <a:t>Dare to Lead</a:t>
            </a:r>
            <a:r>
              <a:rPr lang="en" sz="3000">
                <a:solidFill>
                  <a:srgbClr val="FFFFFF"/>
                </a:solidFill>
              </a:rPr>
              <a:t> &amp; more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3B3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7225" y="7822275"/>
            <a:ext cx="5793549" cy="17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74" y="507950"/>
            <a:ext cx="11214351" cy="6099974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7" name="Google Shape;20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77630">
            <a:off x="8199999" y="1989477"/>
            <a:ext cx="9757674" cy="353525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>
            <a:spLocks noGrp="1"/>
          </p:cNvSpPr>
          <p:nvPr>
            <p:ph type="ctrTitle"/>
          </p:nvPr>
        </p:nvSpPr>
        <p:spPr>
          <a:xfrm>
            <a:off x="9419425" y="5642200"/>
            <a:ext cx="8422800" cy="23061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This course should inform, engage and instill confidence. A formal tone isn’t the right approach. </a:t>
            </a:r>
            <a:endParaRPr sz="3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The voice will be conversational, and content will be delivered in a personal tone.</a:t>
            </a:r>
            <a:endParaRPr sz="3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9553825" y="2105300"/>
            <a:ext cx="34824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chemeClr val="accent5"/>
                </a:solidFill>
              </a:rPr>
              <a:t>VOICE </a:t>
            </a:r>
            <a:endParaRPr sz="5500" b="1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chemeClr val="accent5"/>
                </a:solidFill>
              </a:rPr>
              <a:t>&amp; TONE:</a:t>
            </a:r>
            <a:endParaRPr sz="5500"/>
          </a:p>
        </p:txBody>
      </p:sp>
      <p:grpSp>
        <p:nvGrpSpPr>
          <p:cNvPr id="214" name="Google Shape;214;p36"/>
          <p:cNvGrpSpPr/>
          <p:nvPr/>
        </p:nvGrpSpPr>
        <p:grpSpPr>
          <a:xfrm>
            <a:off x="1087450" y="609600"/>
            <a:ext cx="7023625" cy="13635698"/>
            <a:chOff x="1087450" y="609600"/>
            <a:chExt cx="7023625" cy="13635698"/>
          </a:xfrm>
        </p:grpSpPr>
        <p:pic>
          <p:nvPicPr>
            <p:cNvPr id="215" name="Google Shape;215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93850" y="3088450"/>
              <a:ext cx="5886175" cy="926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87450" y="609600"/>
              <a:ext cx="7023625" cy="136356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88292">
            <a:off x="2380025" y="1941218"/>
            <a:ext cx="4759304" cy="741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8291">
            <a:off x="1841669" y="-57998"/>
            <a:ext cx="5713355" cy="110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7"/>
          <p:cNvSpPr txBox="1">
            <a:spLocks noGrp="1"/>
          </p:cNvSpPr>
          <p:nvPr>
            <p:ph type="ctrTitle"/>
          </p:nvPr>
        </p:nvSpPr>
        <p:spPr>
          <a:xfrm>
            <a:off x="8352100" y="4435225"/>
            <a:ext cx="7648200" cy="23061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2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The </a:t>
            </a:r>
            <a:r>
              <a:rPr lang="en" sz="3700" b="1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IABC/BC Board of Directors 101</a:t>
            </a:r>
            <a:r>
              <a:rPr lang="en" sz="3700">
                <a:solidFill>
                  <a:schemeClr val="dk2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onboarding course is </a:t>
            </a:r>
            <a:r>
              <a:rPr lang="en" sz="3700" i="1">
                <a:solidFill>
                  <a:schemeClr val="dk2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currently</a:t>
            </a:r>
            <a:r>
              <a:rPr lang="en" sz="3700">
                <a:solidFill>
                  <a:schemeClr val="dk2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divided into 13 modules, with room to grow.</a:t>
            </a:r>
            <a:endParaRPr sz="3700">
              <a:solidFill>
                <a:schemeClr val="dk2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224" name="Google Shape;224;p37"/>
          <p:cNvSpPr txBox="1"/>
          <p:nvPr/>
        </p:nvSpPr>
        <p:spPr>
          <a:xfrm>
            <a:off x="8410825" y="3003425"/>
            <a:ext cx="37731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accent5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Modules</a:t>
            </a:r>
            <a:endParaRPr sz="7100"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2578">
            <a:off x="2057645" y="1356987"/>
            <a:ext cx="5271889" cy="821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82579">
            <a:off x="1486381" y="-807683"/>
            <a:ext cx="6322539" cy="1227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>
            <a:off x="8352100" y="4435225"/>
            <a:ext cx="7648200" cy="23061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Content includes a mix of </a:t>
            </a:r>
            <a:r>
              <a:rPr lang="en" sz="3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educational material</a:t>
            </a:r>
            <a:r>
              <a:rPr lang="en" sz="370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 and </a:t>
            </a:r>
            <a:r>
              <a:rPr lang="en" sz="37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interactive assessments</a:t>
            </a:r>
            <a:r>
              <a:rPr lang="en" sz="370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.</a:t>
            </a:r>
            <a:endParaRPr sz="3700">
              <a:solidFill>
                <a:schemeClr val="lt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232" name="Google Shape;232;p38"/>
          <p:cNvSpPr txBox="1"/>
          <p:nvPr/>
        </p:nvSpPr>
        <p:spPr>
          <a:xfrm>
            <a:off x="8410825" y="3003425"/>
            <a:ext cx="72498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Modules, Cont’d.</a:t>
            </a:r>
            <a:endParaRPr sz="7100">
              <a:solidFill>
                <a:schemeClr val="lt1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838" y="792763"/>
            <a:ext cx="16304323" cy="8701474"/>
          </a:xfrm>
          <a:prstGeom prst="rect">
            <a:avLst/>
          </a:prstGeom>
          <a:noFill/>
          <a:ln w="228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42888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7175" y="1700613"/>
            <a:ext cx="16493650" cy="6885775"/>
          </a:xfrm>
          <a:prstGeom prst="rect">
            <a:avLst/>
          </a:prstGeom>
          <a:noFill/>
          <a:ln w="228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00" y="1279450"/>
            <a:ext cx="16837402" cy="7728100"/>
          </a:xfrm>
          <a:prstGeom prst="rect">
            <a:avLst/>
          </a:prstGeom>
          <a:noFill/>
          <a:ln w="228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29050" y="-426525"/>
            <a:ext cx="20307694" cy="114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100" y="2308975"/>
            <a:ext cx="16421801" cy="5669049"/>
          </a:xfrm>
          <a:prstGeom prst="rect">
            <a:avLst/>
          </a:prstGeom>
          <a:noFill/>
          <a:ln w="2286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>
            <a:spLocks noGrp="1"/>
          </p:cNvSpPr>
          <p:nvPr>
            <p:ph type="ctrTitle"/>
          </p:nvPr>
        </p:nvSpPr>
        <p:spPr>
          <a:xfrm>
            <a:off x="0" y="3920450"/>
            <a:ext cx="182880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0" b="1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666666"/>
                </a:solidFill>
              </a:rPr>
              <a:t>Volunteer Appreciation </a:t>
            </a:r>
            <a:endParaRPr sz="10000" b="1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666666"/>
                </a:solidFill>
              </a:rPr>
              <a:t>And Retention</a:t>
            </a:r>
            <a:endParaRPr sz="10000" b="1">
              <a:solidFill>
                <a:srgbClr val="666666"/>
              </a:solidFill>
            </a:endParaRPr>
          </a:p>
        </p:txBody>
      </p:sp>
      <p:pic>
        <p:nvPicPr>
          <p:cNvPr id="258" name="Google Shape;2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275" y="7951000"/>
            <a:ext cx="6317450" cy="18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875" y="170563"/>
            <a:ext cx="17240376" cy="99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82880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 b="1">
                <a:solidFill>
                  <a:srgbClr val="666666"/>
                </a:solidFill>
              </a:rPr>
              <a:t>All Volunteers Basecamp Space</a:t>
            </a:r>
            <a:endParaRPr sz="7900" b="1">
              <a:solidFill>
                <a:srgbClr val="666666"/>
              </a:solidFill>
            </a:endParaRPr>
          </a:p>
        </p:txBody>
      </p:sp>
      <p:pic>
        <p:nvPicPr>
          <p:cNvPr id="269" name="Google Shape;26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376" y="1585200"/>
            <a:ext cx="14104247" cy="861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/>
          <p:nvPr/>
        </p:nvSpPr>
        <p:spPr>
          <a:xfrm>
            <a:off x="10574925" y="125"/>
            <a:ext cx="77133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6"/>
          <p:cNvSpPr txBox="1">
            <a:spLocks noGrp="1"/>
          </p:cNvSpPr>
          <p:nvPr>
            <p:ph type="ctrTitle"/>
          </p:nvPr>
        </p:nvSpPr>
        <p:spPr>
          <a:xfrm>
            <a:off x="11272050" y="7510775"/>
            <a:ext cx="6425400" cy="128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666666"/>
                </a:solidFill>
              </a:rPr>
              <a:t>Board Buddies</a:t>
            </a:r>
            <a:endParaRPr sz="41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666666"/>
                </a:solidFill>
              </a:rPr>
              <a:t>Different organizational and work style</a:t>
            </a:r>
            <a:endParaRPr sz="41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666666"/>
                </a:solidFill>
              </a:rPr>
              <a:t>Formalizing portfolio appreciation budget</a:t>
            </a:r>
            <a:endParaRPr sz="41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1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>
                <a:solidFill>
                  <a:srgbClr val="666666"/>
                </a:solidFill>
              </a:rPr>
              <a:t>Reframing challenging conversations</a:t>
            </a:r>
            <a:endParaRPr sz="4100">
              <a:solidFill>
                <a:srgbClr val="666666"/>
              </a:solidFill>
            </a:endParaRPr>
          </a:p>
        </p:txBody>
      </p:sp>
      <p:pic>
        <p:nvPicPr>
          <p:cNvPr id="276" name="Google Shape;2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6100"/>
            <a:ext cx="10574925" cy="70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6"/>
          <p:cNvSpPr txBox="1"/>
          <p:nvPr/>
        </p:nvSpPr>
        <p:spPr>
          <a:xfrm>
            <a:off x="143675" y="8706600"/>
            <a:ext cx="98559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lt1"/>
                </a:solidFill>
              </a:rPr>
              <a:t>Photo credit Justin Veenema (Unsplash)</a:t>
            </a:r>
            <a:endParaRPr sz="23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525" y="538150"/>
            <a:ext cx="13138301" cy="949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50" y="76200"/>
            <a:ext cx="17767088" cy="1013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00" y="1292499"/>
            <a:ext cx="11296727" cy="752932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9"/>
          <p:cNvSpPr txBox="1"/>
          <p:nvPr/>
        </p:nvSpPr>
        <p:spPr>
          <a:xfrm>
            <a:off x="11944100" y="1292500"/>
            <a:ext cx="5659800" cy="7740900"/>
          </a:xfrm>
          <a:prstGeom prst="rect">
            <a:avLst/>
          </a:prstGeom>
          <a:noFill/>
          <a:ln w="9525" cap="flat" cmpd="sng">
            <a:solidFill>
              <a:srgbClr val="00A1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100" b="1">
                <a:solidFill>
                  <a:srgbClr val="00A1DE"/>
                </a:solidFill>
              </a:rPr>
              <a:t>Volunteer appreciation event - National Volunteer Week</a:t>
            </a:r>
            <a:br>
              <a:rPr lang="en" sz="4100" b="1">
                <a:solidFill>
                  <a:srgbClr val="00A1DE"/>
                </a:solidFill>
              </a:rPr>
            </a:br>
            <a:endParaRPr sz="3700" b="1">
              <a:solidFill>
                <a:srgbClr val="00A1DE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Meet and celebrate with all volunteers</a:t>
            </a:r>
            <a:br>
              <a:rPr lang="en" sz="3700">
                <a:solidFill>
                  <a:srgbClr val="666666"/>
                </a:solidFill>
              </a:rPr>
            </a:br>
            <a:r>
              <a:rPr lang="en" sz="3700">
                <a:solidFill>
                  <a:srgbClr val="666666"/>
                </a:solidFill>
              </a:rPr>
              <a:t>  </a:t>
            </a: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Recognize their contributions to the Chapter</a:t>
            </a:r>
            <a:endParaRPr sz="37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 txBox="1">
            <a:spLocks noGrp="1"/>
          </p:cNvSpPr>
          <p:nvPr>
            <p:ph type="ctrTitle"/>
          </p:nvPr>
        </p:nvSpPr>
        <p:spPr>
          <a:xfrm>
            <a:off x="0" y="3920450"/>
            <a:ext cx="18288000" cy="158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666666"/>
                </a:solidFill>
              </a:rPr>
              <a:t>Succession Planning</a:t>
            </a:r>
            <a:endParaRPr sz="10000" b="1">
              <a:solidFill>
                <a:srgbClr val="666666"/>
              </a:solidFill>
            </a:endParaRPr>
          </a:p>
        </p:txBody>
      </p:sp>
      <p:pic>
        <p:nvPicPr>
          <p:cNvPr id="299" name="Google Shape;2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275" y="7951000"/>
            <a:ext cx="6317450" cy="18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1"/>
          <p:cNvSpPr/>
          <p:nvPr/>
        </p:nvSpPr>
        <p:spPr>
          <a:xfrm>
            <a:off x="10574925" y="125"/>
            <a:ext cx="77133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51"/>
          <p:cNvSpPr txBox="1">
            <a:spLocks noGrp="1"/>
          </p:cNvSpPr>
          <p:nvPr>
            <p:ph type="ctrTitle"/>
          </p:nvPr>
        </p:nvSpPr>
        <p:spPr>
          <a:xfrm>
            <a:off x="11464900" y="8453725"/>
            <a:ext cx="5523000" cy="128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666666"/>
                </a:solidFill>
              </a:rPr>
              <a:t>Proxies for Board meetings</a:t>
            </a: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666666"/>
                </a:solidFill>
              </a:rPr>
              <a:t>Save everything (early and always)</a:t>
            </a: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>
                <a:solidFill>
                  <a:srgbClr val="666666"/>
                </a:solidFill>
              </a:rPr>
              <a:t>Associate Directors</a:t>
            </a: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>
                <a:solidFill>
                  <a:srgbClr val="666666"/>
                </a:solidFill>
              </a:rPr>
              <a:t>Previous Presidents</a:t>
            </a: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300">
                <a:solidFill>
                  <a:srgbClr val="666666"/>
                </a:solidFill>
              </a:rPr>
              <a:t>Expanded reach</a:t>
            </a:r>
            <a:endParaRPr sz="4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666666"/>
              </a:solidFill>
            </a:endParaRPr>
          </a:p>
        </p:txBody>
      </p:sp>
      <p:sp>
        <p:nvSpPr>
          <p:cNvPr id="306" name="Google Shape;306;p51"/>
          <p:cNvSpPr txBox="1">
            <a:spLocks noGrp="1"/>
          </p:cNvSpPr>
          <p:nvPr>
            <p:ph type="ctrTitle"/>
          </p:nvPr>
        </p:nvSpPr>
        <p:spPr>
          <a:xfrm>
            <a:off x="0" y="9568625"/>
            <a:ext cx="6637800" cy="7185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Photo credit - Braden Collum (Unsplash)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307" name="Google Shape;3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6975"/>
            <a:ext cx="10574925" cy="7053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9903650" y="125"/>
            <a:ext cx="83847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ctrTitle"/>
          </p:nvPr>
        </p:nvSpPr>
        <p:spPr>
          <a:xfrm>
            <a:off x="10424500" y="7353200"/>
            <a:ext cx="6891300" cy="20343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666666"/>
                </a:solidFill>
              </a:rPr>
              <a:t>It’s Our Job to Facilitate the Bonds </a:t>
            </a:r>
            <a:endParaRPr sz="4500" b="1">
              <a:solidFill>
                <a:srgbClr val="66666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300" b="1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Portfolio teams</a:t>
            </a: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Cross-portfolio teams</a:t>
            </a: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Other chapters </a:t>
            </a: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Members</a:t>
            </a: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Sponsors and partners</a:t>
            </a: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...and with each other </a:t>
            </a:r>
            <a:endParaRPr sz="3700">
              <a:solidFill>
                <a:srgbClr val="66666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300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666666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91175"/>
            <a:ext cx="9903650" cy="55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DE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>
            <a:spLocks noGrp="1"/>
          </p:cNvSpPr>
          <p:nvPr>
            <p:ph type="ctrTitle"/>
          </p:nvPr>
        </p:nvSpPr>
        <p:spPr>
          <a:xfrm>
            <a:off x="1247100" y="1245825"/>
            <a:ext cx="16102500" cy="4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</a:pPr>
            <a:r>
              <a:rPr lang="en" sz="10000" b="1">
                <a:solidFill>
                  <a:srgbClr val="FFFFFF"/>
                </a:solidFill>
              </a:rPr>
              <a:t>How will you support engagement this month?</a:t>
            </a:r>
            <a:endParaRPr sz="10000" b="1">
              <a:solidFill>
                <a:srgbClr val="FFFFFF"/>
              </a:solidFill>
            </a:endParaRPr>
          </a:p>
        </p:txBody>
      </p:sp>
      <p:sp>
        <p:nvSpPr>
          <p:cNvPr id="313" name="Google Shape;313;p52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198" y="7890163"/>
            <a:ext cx="5607614" cy="16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925" y="0"/>
            <a:ext cx="15434260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3"/>
          <p:cNvSpPr txBox="1"/>
          <p:nvPr/>
        </p:nvSpPr>
        <p:spPr>
          <a:xfrm>
            <a:off x="9281700" y="9348400"/>
            <a:ext cx="621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Credit Tim Mossholder (Unsplash)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3B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1399500" y="1402950"/>
            <a:ext cx="15365100" cy="3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chemeClr val="lt1"/>
                </a:solidFill>
              </a:rPr>
              <a:t>How can you build trust within your teams?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000" y="8270035"/>
            <a:ext cx="4946100" cy="14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319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0" y="2937750"/>
            <a:ext cx="18288000" cy="2894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FFFF"/>
                </a:solidFill>
              </a:rPr>
              <a:t>Volunteer Recruitment</a:t>
            </a:r>
            <a:endParaRPr sz="10000" b="1">
              <a:solidFill>
                <a:srgbClr val="FFFFFF"/>
              </a:solidFill>
            </a:endParaRPr>
          </a:p>
        </p:txBody>
      </p:sp>
      <p:sp>
        <p:nvSpPr>
          <p:cNvPr id="91" name="Google Shape;91;p18"/>
          <p:cNvSpPr/>
          <p:nvPr/>
        </p:nvSpPr>
        <p:spPr>
          <a:xfrm>
            <a:off x="0" y="7148225"/>
            <a:ext cx="18288000" cy="313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713" y="7915223"/>
            <a:ext cx="6334875" cy="186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974" y="446462"/>
            <a:ext cx="7833624" cy="96092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9447675" y="724350"/>
            <a:ext cx="8220900" cy="84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700" b="1">
                <a:solidFill>
                  <a:srgbClr val="8F23B3"/>
                </a:solidFill>
              </a:rPr>
              <a:t>Finding the right volunteer</a:t>
            </a:r>
            <a:endParaRPr sz="4700" b="1">
              <a:solidFill>
                <a:srgbClr val="8F23B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100" b="1">
              <a:solidFill>
                <a:srgbClr val="8F23B3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Connect via phone/Zoom call to learn about potential volunteers’ skills and interests</a:t>
            </a:r>
            <a:endParaRPr sz="3700">
              <a:solidFill>
                <a:srgbClr val="66666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Stay flexible while matching skills to roles</a:t>
            </a:r>
            <a:endParaRPr sz="3700">
              <a:solidFill>
                <a:srgbClr val="66666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700">
              <a:solidFill>
                <a:srgbClr val="666666"/>
              </a:solidFill>
            </a:endParaRPr>
          </a:p>
          <a:p>
            <a:pPr marL="457200" lvl="0" indent="-4635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3700"/>
              <a:buChar char="●"/>
            </a:pPr>
            <a:r>
              <a:rPr lang="en" sz="3700">
                <a:solidFill>
                  <a:srgbClr val="666666"/>
                </a:solidFill>
              </a:rPr>
              <a:t>Keep the experience short, easy and simple</a:t>
            </a:r>
            <a:endParaRPr sz="37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525" y="76200"/>
            <a:ext cx="12547601" cy="1013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475" y="557225"/>
            <a:ext cx="13541599" cy="86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Custom</PresentationFormat>
  <Paragraphs>117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Source Sans Pro Black</vt:lpstr>
      <vt:lpstr>Source Sans Pro Light</vt:lpstr>
      <vt:lpstr>Roboto</vt:lpstr>
      <vt:lpstr>Arial</vt:lpstr>
      <vt:lpstr>Source Sans Pro</vt:lpstr>
      <vt:lpstr>Simple Light</vt:lpstr>
      <vt:lpstr>PowerPoint Presentation</vt:lpstr>
      <vt:lpstr>Agenda</vt:lpstr>
      <vt:lpstr>PowerPoint Presentation</vt:lpstr>
      <vt:lpstr>It’s Our Job to Facilitate the Bonds   Portfolio teams Cross-portfolio teams Other chapters  Members Sponsors and partners ...and with each other   </vt:lpstr>
      <vt:lpstr>How can you build trust within your teams?</vt:lpstr>
      <vt:lpstr>Volunteer Recruitment</vt:lpstr>
      <vt:lpstr>PowerPoint Presentation</vt:lpstr>
      <vt:lpstr>PowerPoint Presentation</vt:lpstr>
      <vt:lpstr>PowerPoint Presentation</vt:lpstr>
      <vt:lpstr>Board Recruitment</vt:lpstr>
      <vt:lpstr>PowerPoint Presentation</vt:lpstr>
      <vt:lpstr>PowerPoint Presentation</vt:lpstr>
      <vt:lpstr>PowerPoint Presentation</vt:lpstr>
      <vt:lpstr>Onboarding</vt:lpstr>
      <vt:lpstr>PowerPoint Presentation</vt:lpstr>
      <vt:lpstr>PowerPoint Presentation</vt:lpstr>
      <vt:lpstr>Check-ins with volunteers</vt:lpstr>
      <vt:lpstr>PowerPoint Presentation</vt:lpstr>
      <vt:lpstr>PowerPoint Presentation</vt:lpstr>
      <vt:lpstr>IABC 101 Platform</vt:lpstr>
      <vt:lpstr>WHO: New board members  WHAT: A course to provide a comprehensive and interactive onboarding experience for the IABC/BC board  WHEN: Delivered when new board members are confirmed  WHERE: Created &amp; hosted on IABC Academy (back end: LearnUpon)  WHY: To increase new board members’ confidence as they enter their term</vt:lpstr>
      <vt:lpstr>Philosophy</vt:lpstr>
      <vt:lpstr>PowerPoint Presentation</vt:lpstr>
      <vt:lpstr>This course should inform, engage and instill confidence. A formal tone isn’t the right approach.   The voice will be conversational, and content will be delivered in a personal tone. </vt:lpstr>
      <vt:lpstr>The IABC/BC Board of Directors 101 onboarding course is currently divided into 13 modules, with room to grow.</vt:lpstr>
      <vt:lpstr>Content includes a mix of educational material and interactive assessments.</vt:lpstr>
      <vt:lpstr>PowerPoint Presentation</vt:lpstr>
      <vt:lpstr>PowerPoint Presentation</vt:lpstr>
      <vt:lpstr>PowerPoint Presentation</vt:lpstr>
      <vt:lpstr>PowerPoint Presentation</vt:lpstr>
      <vt:lpstr> Volunteer Appreciation  And Retention</vt:lpstr>
      <vt:lpstr>PowerPoint Presentation</vt:lpstr>
      <vt:lpstr>All Volunteers Basecamp Space</vt:lpstr>
      <vt:lpstr> Board Buddies  Different organizational and work style  Formalizing portfolio appreciation budget  Reframing challenging conversations</vt:lpstr>
      <vt:lpstr>PowerPoint Presentation</vt:lpstr>
      <vt:lpstr>PowerPoint Presentation</vt:lpstr>
      <vt:lpstr>PowerPoint Presentation</vt:lpstr>
      <vt:lpstr>Succession Planning</vt:lpstr>
      <vt:lpstr>Proxies for Board meetings  Save everything (early and always)  Associate Directors  Previous Presidents  Expanded reach </vt:lpstr>
      <vt:lpstr>How will you support engagement this month?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danahiggi</dc:creator>
  <cp:lastModifiedBy>D</cp:lastModifiedBy>
  <cp:revision>1</cp:revision>
  <dcterms:modified xsi:type="dcterms:W3CDTF">2022-02-23T08:52:54Z</dcterms:modified>
</cp:coreProperties>
</file>