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8" r:id="rId3"/>
    <p:sldMasterId id="2147483670" r:id="rId4"/>
  </p:sldMasterIdLst>
  <p:notesMasterIdLst>
    <p:notesMasterId r:id="rId6"/>
  </p:notesMasterIdLst>
  <p:sldIdLst>
    <p:sldId id="257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chlin, Julie" initials="WJ" lastIdx="15" clrIdx="0">
    <p:extLst>
      <p:ext uri="{19B8F6BF-5375-455C-9EA6-DF929625EA0E}">
        <p15:presenceInfo xmlns:p15="http://schemas.microsoft.com/office/powerpoint/2012/main" userId="S-1-5-21-1466045628-881665582-335421608-43676" providerId="AD"/>
      </p:ext>
    </p:extLst>
  </p:cmAuthor>
  <p:cmAuthor id="2" name="Price, Jeff" initials="PJ" lastIdx="1" clrIdx="1">
    <p:extLst>
      <p:ext uri="{19B8F6BF-5375-455C-9EA6-DF929625EA0E}">
        <p15:presenceInfo xmlns:p15="http://schemas.microsoft.com/office/powerpoint/2012/main" userId="S-1-5-21-1466045628-881665582-335421608-60966" providerId="AD"/>
      </p:ext>
    </p:extLst>
  </p:cmAuthor>
  <p:cmAuthor id="3" name="Honcoop, Marlee" initials="HM" lastIdx="4" clrIdx="2">
    <p:extLst>
      <p:ext uri="{19B8F6BF-5375-455C-9EA6-DF929625EA0E}">
        <p15:presenceInfo xmlns:p15="http://schemas.microsoft.com/office/powerpoint/2012/main" userId="S-1-5-21-1466045628-881665582-335421608-5552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9696"/>
    <a:srgbClr val="009AA6"/>
    <a:srgbClr val="269AA6"/>
    <a:srgbClr val="BED600"/>
    <a:srgbClr val="0171BB"/>
    <a:srgbClr val="D9D9D9"/>
    <a:srgbClr val="69BE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A77217-2DC4-4FC8-8EEB-1675D09DB398}" v="2" dt="2022-02-22T08:14:27.1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8" autoAdjust="0"/>
    <p:restoredTop sz="81665" autoAdjust="0"/>
  </p:normalViewPr>
  <p:slideViewPr>
    <p:cSldViewPr snapToGrid="0">
      <p:cViewPr varScale="1">
        <p:scale>
          <a:sx n="105" d="100"/>
          <a:sy n="105" d="100"/>
        </p:scale>
        <p:origin x="69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5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commentAuthors" Target="commentAuthors.xml"/><Relationship Id="rId12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215A92-6879-402F-849A-61D66B1EB4F9}" type="datetimeFigureOut">
              <a:rPr lang="en-US" smtClean="0"/>
              <a:t>2/22/2022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1189BC-6FD2-4606-BD2B-E18D249921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407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1189BC-6FD2-4606-BD2B-E18D24992153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202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000" b="1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 Narrow" panose="020B06060202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04635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1"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9110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>
            <a:normAutofit/>
          </a:bodyPr>
          <a:lstStyle>
            <a:lvl1pPr>
              <a:defRPr sz="3200" b="1"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73494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4365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23750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2138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50726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3200" b="1"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37398"/>
            <a:ext cx="10515600" cy="439112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7377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000" b="1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33906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792" y="6027173"/>
            <a:ext cx="2984360" cy="67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372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37397"/>
            <a:ext cx="5181600" cy="4300695"/>
          </a:xfrm>
        </p:spPr>
        <p:txBody>
          <a:bodyPr>
            <a:normAutofit/>
          </a:bodyPr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37397"/>
            <a:ext cx="5181600" cy="4300695"/>
          </a:xfrm>
        </p:spPr>
        <p:txBody>
          <a:bodyPr>
            <a:normAutofit/>
          </a:bodyPr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50726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3200" b="1"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11742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50638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1"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75740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4982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5543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3200" b="1"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7581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.png"/><Relationship Id="rId4" Type="http://schemas.microsoft.com/office/2007/relationships/hdphoto" Target="../media/hdphoto3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07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67059"/>
            <a:ext cx="10515600" cy="47099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792" y="6027173"/>
            <a:ext cx="2984360" cy="67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291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>
              <a:lumMod val="85000"/>
              <a:lumOff val="15000"/>
            </a:schemeClr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00" t="4164" r="1963" b="13572"/>
          <a:stretch/>
        </p:blipFill>
        <p:spPr>
          <a:xfrm>
            <a:off x="-12357" y="0"/>
            <a:ext cx="12227825" cy="68332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0320" y="6091881"/>
            <a:ext cx="2896832" cy="629594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 userDrawn="1"/>
        </p:nvSpPr>
        <p:spPr>
          <a:xfrm>
            <a:off x="610131" y="3195981"/>
            <a:ext cx="10982848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chemeClr val="bg1"/>
                </a:solidFill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54536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324" b="14662"/>
          <a:stretch/>
        </p:blipFill>
        <p:spPr>
          <a:xfrm>
            <a:off x="0" y="0"/>
            <a:ext cx="12192000" cy="68456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0320" y="6091881"/>
            <a:ext cx="2896832" cy="629594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 userDrawn="1"/>
        </p:nvSpPr>
        <p:spPr>
          <a:xfrm>
            <a:off x="610131" y="3195981"/>
            <a:ext cx="10982848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chemeClr val="bg1"/>
                </a:solidFill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52708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81"/>
          <a:stretch/>
        </p:blipFill>
        <p:spPr>
          <a:xfrm>
            <a:off x="0" y="-12357"/>
            <a:ext cx="12192000" cy="68456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0320" y="6091881"/>
            <a:ext cx="2896832" cy="629594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 userDrawn="1"/>
        </p:nvSpPr>
        <p:spPr>
          <a:xfrm>
            <a:off x="610131" y="3195981"/>
            <a:ext cx="10982848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chemeClr val="bg1"/>
                </a:solidFill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86539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6468" y="335802"/>
            <a:ext cx="10847832" cy="850726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latin typeface="Georgia" panose="02040502050405020303" pitchFamily="18" charset="0"/>
              </a:rPr>
              <a:t>IABC Diversity, Equity, Equality and </a:t>
            </a:r>
            <a:br>
              <a:rPr lang="en-US" sz="3200" b="1" dirty="0">
                <a:latin typeface="Georgia" panose="02040502050405020303" pitchFamily="18" charset="0"/>
              </a:rPr>
            </a:br>
            <a:r>
              <a:rPr lang="en-US" sz="3200" b="1" dirty="0">
                <a:latin typeface="Georgia" panose="02040502050405020303" pitchFamily="18" charset="0"/>
              </a:rPr>
              <a:t>Inclusion Committee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6468" y="1287112"/>
            <a:ext cx="11309604" cy="4954842"/>
          </a:xfrm>
        </p:spPr>
        <p:txBody>
          <a:bodyPr>
            <a:normAutofit/>
          </a:bodyPr>
          <a:lstStyle/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-400050" algn="l"/>
              </a:tabLst>
            </a:pPr>
            <a:r>
              <a:rPr lang="en-US" sz="1900" b="1" dirty="0">
                <a:solidFill>
                  <a:srgbClr val="009AA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Mission:</a:t>
            </a:r>
            <a:r>
              <a:rPr lang="en-US" sz="1900" b="1" dirty="0">
                <a:solidFill>
                  <a:srgbClr val="009AA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Ensure that DEI is woven into the fabric of the association at all times </a:t>
            </a: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buNone/>
            </a:pPr>
            <a:r>
              <a:rPr lang="en-US" sz="1800" dirty="0"/>
              <a:t> </a:t>
            </a:r>
          </a:p>
          <a:p>
            <a:pPr marL="0" indent="0">
              <a:lnSpc>
                <a:spcPct val="115000"/>
              </a:lnSpc>
              <a:spcAft>
                <a:spcPts val="600"/>
              </a:spcAft>
              <a:buNone/>
              <a:tabLst>
                <a:tab pos="-400050" algn="l"/>
              </a:tabLst>
            </a:pPr>
            <a:r>
              <a:rPr lang="en-US" sz="1900" b="1" dirty="0">
                <a:solidFill>
                  <a:srgbClr val="009AA6"/>
                </a:solidFill>
              </a:rPr>
              <a:t>Key Activities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  <a:tabLst>
                <a:tab pos="-400050" algn="l"/>
              </a:tabLst>
            </a:pPr>
            <a:r>
              <a:rPr lang="en-US" sz="180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Gathering 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baseline 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DEI statistics 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from membership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  <a:tabLst>
                <a:tab pos="-400050" algn="l"/>
              </a:tabLst>
            </a:pP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Including DEI questions in upcoming 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IABC member survey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  <a:tabLst>
                <a:tab pos="-400050" algn="l"/>
              </a:tabLst>
            </a:pP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Creating 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DEI Toolkit for Regions &amp; Chapters 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– which </a:t>
            </a:r>
            <a:r>
              <a:rPr lang="en-US" sz="1800" dirty="0"/>
              <a:t>includes Diversity </a:t>
            </a:r>
            <a:br>
              <a:rPr lang="en-US" sz="1800" dirty="0"/>
            </a:br>
            <a:r>
              <a:rPr lang="en-US" sz="1800" dirty="0"/>
              <a:t>Calendar and IABC DEI communication guidelines 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– </a:t>
            </a:r>
            <a:r>
              <a:rPr lang="en-US" sz="1800" dirty="0"/>
              <a:t>to launch in summer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  <a:tabLst>
                <a:tab pos="-400050" algn="l"/>
              </a:tabLst>
            </a:pP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Featuring diverse IABC leaders through </a:t>
            </a:r>
            <a:r>
              <a:rPr lang="en-US" sz="1800" b="1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Why I Lead 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video campaign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  <a:tabLst>
                <a:tab pos="-400050" algn="l"/>
              </a:tabLst>
            </a:pP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Adding 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Volunteering page to iabc.com 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in early March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  <a:tabLst>
                <a:tab pos="-400050" algn="l"/>
              </a:tabLst>
            </a:pP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Working with World Conference PAC and staff to include 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 cultural exchange at 2022 World Conference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  <a:tabLst>
                <a:tab pos="-400050" algn="l"/>
              </a:tabLst>
            </a:pP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Designating 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June as DEI month 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in conjunction with the DEI month designation by Global Alliance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  <a:tabLst>
                <a:tab pos="-400050" algn="l"/>
              </a:tabLst>
            </a:pP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Launching </a:t>
            </a:r>
            <a:r>
              <a:rPr lang="en-US" sz="1800" b="1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I am IABC 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video campaign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later in year to feature diverse IABC members</a:t>
            </a:r>
          </a:p>
        </p:txBody>
      </p:sp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A889EF06-42F9-4B36-B6D9-777AB6B58B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433" y="0"/>
            <a:ext cx="3202567" cy="35814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DF33177-1A0D-47D1-80A6-077878223C25}"/>
              </a:ext>
            </a:extLst>
          </p:cNvPr>
          <p:cNvSpPr/>
          <p:nvPr/>
        </p:nvSpPr>
        <p:spPr>
          <a:xfrm>
            <a:off x="9163050" y="3581400"/>
            <a:ext cx="3028950" cy="82549"/>
          </a:xfrm>
          <a:prstGeom prst="rect">
            <a:avLst/>
          </a:prstGeom>
          <a:solidFill>
            <a:srgbClr val="009A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5433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2458</TotalTime>
  <Words>132</Words>
  <Application>Microsoft Office PowerPoint</Application>
  <PresentationFormat>Widescreen</PresentationFormat>
  <Paragraphs>13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</vt:i4>
      </vt:variant>
    </vt:vector>
  </HeadingPairs>
  <TitlesOfParts>
    <vt:vector size="10" baseType="lpstr">
      <vt:lpstr>Arial</vt:lpstr>
      <vt:lpstr>Arial Narrow</vt:lpstr>
      <vt:lpstr>Calibri</vt:lpstr>
      <vt:lpstr>Georgia</vt:lpstr>
      <vt:lpstr>Symbol</vt:lpstr>
      <vt:lpstr>Office Theme</vt:lpstr>
      <vt:lpstr>Custom Design</vt:lpstr>
      <vt:lpstr>1_Custom Design</vt:lpstr>
      <vt:lpstr>2_Custom Design</vt:lpstr>
      <vt:lpstr>IABC Diversity, Equity, Equality and  Inclusion Committee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Price, Jeff</dc:creator>
  <cp:lastModifiedBy>Gabrielle Loring</cp:lastModifiedBy>
  <cp:revision>94</cp:revision>
  <dcterms:created xsi:type="dcterms:W3CDTF">2020-06-29T13:26:19Z</dcterms:created>
  <dcterms:modified xsi:type="dcterms:W3CDTF">2022-02-22T08:22:05Z</dcterms:modified>
</cp:coreProperties>
</file>