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56" r:id="rId2"/>
    <p:sldId id="1987" r:id="rId3"/>
    <p:sldId id="1988" r:id="rId4"/>
    <p:sldId id="1985" r:id="rId5"/>
    <p:sldId id="1991" r:id="rId6"/>
    <p:sldId id="1990" r:id="rId7"/>
    <p:sldId id="1993" r:id="rId8"/>
    <p:sldId id="1994" r:id="rId9"/>
    <p:sldId id="1995" r:id="rId10"/>
    <p:sldId id="1996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DBB"/>
    <a:srgbClr val="ACC0E1"/>
    <a:srgbClr val="565656"/>
    <a:srgbClr val="DBDBDB"/>
    <a:srgbClr val="D82F20"/>
    <a:srgbClr val="E27571"/>
    <a:srgbClr val="241B49"/>
    <a:srgbClr val="9966FF"/>
    <a:srgbClr val="99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/>
    <p:restoredTop sz="97872"/>
  </p:normalViewPr>
  <p:slideViewPr>
    <p:cSldViewPr snapToGrid="0" snapToObjects="1">
      <p:cViewPr varScale="1">
        <p:scale>
          <a:sx n="135" d="100"/>
          <a:sy n="135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8671B6-C85D-3DB0-3BA0-87437A7C56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ECCBE2-0BB6-0F60-B3E7-08C69D0714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7A99B-C707-6746-B2BD-3F0AACC4844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2FF95-24F0-66A1-CE91-6DAC91871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8214F-48ED-BC1D-A340-6A039BA91C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7DA9A-0FBB-0440-A52C-ABD85B0AD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2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12E39-12DA-4985-AD8D-FBE2864AEAC3}" type="datetimeFigureOut">
              <a:rPr lang="en-ZA" smtClean="0"/>
              <a:t>2023/11/16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75F6A-8205-4E2E-8C0D-95DC8E17FD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617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A756-A247-5774-F60D-BF6FED577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2D65F-7710-E687-A222-318097203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9BF5B-0962-4FF2-A6FD-96D9DA14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9D96-B813-C54E-A3D5-8C70EB54A9AA}" type="datetime1">
              <a:rPr lang="en-ZA" smtClean="0"/>
              <a:t>2023/11/16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24497-89CD-7697-512E-51AB25D9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F7AA4-A6AE-5A8C-B43E-78382B87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B0D-0F22-1B4A-BAEE-6FE25C736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3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A8016-4E21-EFBD-F8E1-01145ABA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EBC0A-A18C-ACE8-810A-53FF8DCF4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78669-8753-7728-9012-6A634A5C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743F-E832-4941-A873-387990DCDC5B}" type="datetime1">
              <a:rPr lang="en-ZA" smtClean="0"/>
              <a:t>2023/11/16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DEBDF-D6AE-7DAA-0272-CD374C6B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85ABD-D281-B50F-7FAE-CE6DCE13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B0D-0F22-1B4A-BAEE-6FE25C736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1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8E556-8207-E754-619E-A36391E3F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46C41-6CF2-46FD-16CE-B1CC7CE96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3798A-B5BB-E8A0-F543-8D999DD1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A581-CDA6-1C4F-B1B2-B6728807DF78}" type="datetime1">
              <a:rPr lang="en-ZA" smtClean="0"/>
              <a:t>2023/11/16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2E005-94D3-53E5-FF9C-A85B7451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ACF94-7E02-EC20-AEAC-073AABDB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B0D-0F22-1B4A-BAEE-6FE25C736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39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3A6E9-E3B9-6447-A13A-7CBEDF49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7DD0-45AB-C740-90C8-4EB4042B8F57}" type="datetime1">
              <a:rPr lang="en-ZA" smtClean="0"/>
              <a:t>2023/11/16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4BD684-CA5E-E443-8E98-FBF77FEB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1866-5B41-C847-86BC-7EB82E9C0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B0D-0F22-1B4A-BAEE-6FE25C736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6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F87C5-A72C-5A91-17F9-680048E2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42" y="2409706"/>
            <a:ext cx="4114800" cy="1019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43892-91DB-7D0A-602C-6281CA6D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5DE2-8DA9-CA4D-B96C-52B5EA6FC9C2}" type="datetime1">
              <a:rPr lang="en-ZA" smtClean="0"/>
              <a:t>2023/11/16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6AC0D-7C71-2619-ABBF-8FF99B828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B3C33-0DC6-6F57-33C0-36F11C3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B0D-0F22-1B4A-BAEE-6FE25C736B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1E532F3-0DFC-F61B-54DC-D6107A7F7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5266-6AB0-7033-06FC-56B5EA46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52FE6-03AD-15A2-A99A-46663A804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7D503-7D51-6949-5B5B-637BD9BF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D66B-38ED-BB42-95EA-CAF4451C006C}" type="datetime1">
              <a:rPr lang="en-ZA" smtClean="0"/>
              <a:t>2023/11/16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40B9B-A61A-66CB-3EFF-C420DD85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F1F41-30DF-8A75-B648-6FE84EF2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B0D-0F22-1B4A-BAEE-6FE25C736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8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B47E-A977-DA26-992F-E1378801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63D91-4624-BFEF-1AFC-1A1D22556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B4237-BD86-D5F8-F4AB-DB6ADBBA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7D99-8DC3-EA4F-AB8D-C4F1868EDB7E}" type="datetime1">
              <a:rPr lang="en-ZA" smtClean="0"/>
              <a:t>2023/11/16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4DE53-F0B9-C26C-04A3-114EA4AC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233C1-84D1-47A4-8B85-6AA9EEC3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B0D-0F22-1B4A-BAEE-6FE25C736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1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DACF-ECBC-B779-99E5-F396EFBD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683D-3225-59FA-2FBB-F168D23D8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9A882-6DC7-8989-A0C3-59724B3D4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7E80D-0E1B-BED1-10FF-2C43BF95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7F83-E462-BF4A-850E-CEF1AEA34132}" type="datetime1">
              <a:rPr lang="en-ZA" smtClean="0"/>
              <a:t>2023/11/16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6F87A-5CED-3B21-E442-1FA71228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F7770-7D4F-B48A-D641-D2D113FC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B0D-0F22-1B4A-BAEE-6FE25C736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2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527C-A7EC-B719-3927-43F62ACA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630F5-4DE1-9023-65A1-02EF1BDE7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BB4D1-C197-C4F7-1FEB-7767F9399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F95D6-8020-6413-6CCC-03AC2F558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FDF8E-E83A-6102-7E6F-C85C7CBC9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70FEE-9FBC-8CB0-77E8-ECF715A4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035F-0B5D-114F-A85C-4E94459ACE80}" type="datetime1">
              <a:rPr lang="en-ZA" smtClean="0"/>
              <a:t>2023/11/16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6706E1-F8B3-FD83-418B-37C38A40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82A1DC-DCB7-3F97-4BBA-C623C7E3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B0D-0F22-1B4A-BAEE-6FE25C736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5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F52B1-0B23-3AB3-206F-BF37E1A4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89D3F-C7B8-9E90-C6D2-C933E716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3368-BE92-C74E-BBD5-B72739AACF78}" type="datetime1">
              <a:rPr lang="en-ZA" smtClean="0"/>
              <a:t>2023/11/16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AEDFF-9F55-0B88-BE5A-D768749A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73A2E-7CC6-E763-718A-6B819EDA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B0D-0F22-1B4A-BAEE-6FE25C736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9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D04B7C-6435-4E1C-3D88-C42B9019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EF3D-CFBC-E542-9BCF-455546C596BD}" type="datetime1">
              <a:rPr lang="en-ZA" smtClean="0"/>
              <a:t>2023/11/16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445EE-8ACA-7F4D-A9A0-4102D6B8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2C4F2-B33E-CE1D-FBB3-12017600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B0D-0F22-1B4A-BAEE-6FE25C736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2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E174-8658-541E-7E2E-CF8259B5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F4ED5-2ECC-41CD-7843-4B5D866AA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53317-F2DB-C86C-1FDC-5D449087D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D4A8B-C824-59CD-7B92-1C0B37B5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2800-C3A4-CF45-AD25-9404C17C44D7}" type="datetime1">
              <a:rPr lang="en-ZA" smtClean="0"/>
              <a:t>2023/11/16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08ABF-A980-8EFB-4231-327E4945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7FBA-8639-8990-B673-BCFCD35B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B0D-0F22-1B4A-BAEE-6FE25C736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7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8D9D-9CF6-739E-8315-D2B1687E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1B6A08-7FDA-80F4-05CE-473199CC7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8DF21-0EB2-6602-6567-A1DF51D46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9E347-3E50-1575-D819-B6301A36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3858B-F22D-134F-BA32-2980FAD30DA2}" type="datetime1">
              <a:rPr lang="en-ZA" smtClean="0"/>
              <a:t>2023/11/16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43B73-CE78-D2BC-D347-6F657292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4EB5D-6356-D885-1C0C-00ECAA95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9B0D-0F22-1B4A-BAEE-6FE25C736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8EAC4C-2C3B-159A-E627-A01A61CC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EC00F-30E1-7C5B-4EA0-B5440FE23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BC725-6518-E48B-EC1F-F658E9805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C98A-8D07-934D-96ED-92AD485B7B9F}" type="datetime1">
              <a:rPr lang="en-ZA" smtClean="0"/>
              <a:t>2023/11/16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C93EA-A50E-92C8-B9A2-C81F62C66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38A0D-F8C7-263B-B976-C559FA19E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29B0D-0F22-1B4A-BAEE-6FE25C736B3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9BC82B-6D59-CCF4-98FD-3A22EC694A78}"/>
              </a:ext>
            </a:extLst>
          </p:cNvPr>
          <p:cNvGrpSpPr/>
          <p:nvPr userDrawn="1"/>
        </p:nvGrpSpPr>
        <p:grpSpPr>
          <a:xfrm>
            <a:off x="451877" y="6056949"/>
            <a:ext cx="11168601" cy="683937"/>
            <a:chOff x="813489" y="3257448"/>
            <a:chExt cx="11168601" cy="6839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507578-2543-D816-6653-BD501F75C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7728" y="3257448"/>
              <a:ext cx="8304362" cy="67090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229C9A-EB87-9790-645F-3B11F6E4F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3489" y="3303210"/>
              <a:ext cx="3267075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43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55" r:id="rId12"/>
    <p:sldLayoutId id="214748366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AC218AC-304F-5C66-CE2E-7D4286B5D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5" r="36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819A7C-ACDB-B17B-8560-6FAF6E156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054" y="3241488"/>
            <a:ext cx="10075689" cy="1450789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Selecting the most effective channel</a:t>
            </a:r>
            <a:br>
              <a:rPr lang="en-US" sz="3600" b="1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</a:br>
            <a:r>
              <a:rPr lang="en-US" sz="3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based on </a:t>
            </a:r>
            <a:r>
              <a:rPr lang="en-US" sz="3600" dirty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Mendelow’s</a:t>
            </a:r>
            <a:r>
              <a:rPr lang="en-US" sz="3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Matrix</a:t>
            </a:r>
            <a:br>
              <a:rPr lang="en-US" sz="3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</a:br>
            <a:br>
              <a:rPr lang="en-US" sz="3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</a:br>
            <a:r>
              <a:rPr lang="en-US" sz="3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          </a:t>
            </a:r>
            <a:r>
              <a:rPr lang="en-US" sz="20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Dr Amanda Hamilton-Attwell ABC, CPRP, IABC Fellow</a:t>
            </a:r>
            <a:br>
              <a:rPr lang="en-US" sz="3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</a:br>
            <a:endParaRPr lang="en-US" sz="3600" dirty="0">
              <a:solidFill>
                <a:schemeClr val="bg1"/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AAA4CC-95E8-42F2-0167-876F7AAE1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80" y="616522"/>
            <a:ext cx="3520858" cy="4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9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0D39CF-860F-8A3C-1184-AB5F74140875}"/>
              </a:ext>
            </a:extLst>
          </p:cNvPr>
          <p:cNvSpPr txBox="1">
            <a:spLocks/>
          </p:cNvSpPr>
          <p:nvPr/>
        </p:nvSpPr>
        <p:spPr>
          <a:xfrm>
            <a:off x="215910" y="6498601"/>
            <a:ext cx="7943893" cy="10772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© </a:t>
            </a:r>
            <a:r>
              <a:rPr lang="en-US" sz="10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BusinessDNA</a:t>
            </a:r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BD08FB-8CB4-5EB3-3516-4FEF92CC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095" y="320689"/>
            <a:ext cx="1922852" cy="250807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7BC56ABD-9E92-E76C-D57A-C845C85CFCBA}"/>
              </a:ext>
            </a:extLst>
          </p:cNvPr>
          <p:cNvSpPr txBox="1">
            <a:spLocks/>
          </p:cNvSpPr>
          <p:nvPr/>
        </p:nvSpPr>
        <p:spPr>
          <a:xfrm>
            <a:off x="215910" y="267939"/>
            <a:ext cx="8529518" cy="1187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  <a:t>Measure</a:t>
            </a: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 if it worked</a:t>
            </a:r>
            <a:endParaRPr lang="en-US" sz="2400" dirty="0">
              <a:solidFill>
                <a:srgbClr val="D82F2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3C02AE-E717-98C4-E57D-37E98664BFBB}"/>
              </a:ext>
            </a:extLst>
          </p:cNvPr>
          <p:cNvSpPr txBox="1"/>
          <p:nvPr/>
        </p:nvSpPr>
        <p:spPr>
          <a:xfrm>
            <a:off x="3451556" y="5697540"/>
            <a:ext cx="5284032" cy="30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Their current relationship, knowledge, attitude, </a:t>
            </a:r>
            <a:r>
              <a:rPr lang="en-US" sz="14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behaviour</a:t>
            </a:r>
            <a:endParaRPr lang="en-US" sz="1400" dirty="0">
              <a:solidFill>
                <a:srgbClr val="5656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0D8588-2193-089D-ED35-31788169EFB3}"/>
              </a:ext>
            </a:extLst>
          </p:cNvPr>
          <p:cNvSpPr txBox="1"/>
          <p:nvPr/>
        </p:nvSpPr>
        <p:spPr>
          <a:xfrm>
            <a:off x="494261" y="2361139"/>
            <a:ext cx="1320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The impact the group has on the outcome of the project, the </a:t>
            </a:r>
            <a:r>
              <a:rPr lang="en-US" sz="14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organisation</a:t>
            </a:r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 etc.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607F07-73F1-BE4C-E872-AD2B8653C43A}"/>
              </a:ext>
            </a:extLst>
          </p:cNvPr>
          <p:cNvSpPr txBox="1"/>
          <p:nvPr/>
        </p:nvSpPr>
        <p:spPr>
          <a:xfrm>
            <a:off x="7567687" y="5253157"/>
            <a:ext cx="1054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oppins" pitchFamily="2" charset="77"/>
                <a:cs typeface="Poppins" pitchFamily="2" charset="77"/>
              </a:rPr>
              <a:t>Positive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D66D93-8AA3-67ED-53F2-ECD9D1BD0579}"/>
              </a:ext>
            </a:extLst>
          </p:cNvPr>
          <p:cNvSpPr txBox="1"/>
          <p:nvPr/>
        </p:nvSpPr>
        <p:spPr>
          <a:xfrm>
            <a:off x="3775550" y="5213967"/>
            <a:ext cx="1047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oppins" pitchFamily="2" charset="77"/>
                <a:cs typeface="Poppins" pitchFamily="2" charset="77"/>
              </a:rPr>
              <a:t>Negative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2B8F0-2A50-966D-640B-B1A23CB863BF}"/>
              </a:ext>
            </a:extLst>
          </p:cNvPr>
          <p:cNvSpPr txBox="1"/>
          <p:nvPr/>
        </p:nvSpPr>
        <p:spPr>
          <a:xfrm>
            <a:off x="1774296" y="4104560"/>
            <a:ext cx="60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oppins" pitchFamily="2" charset="77"/>
                <a:cs typeface="Poppins" pitchFamily="2" charset="77"/>
              </a:rPr>
              <a:t>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0CC069-0406-D830-109D-8915997163CA}"/>
              </a:ext>
            </a:extLst>
          </p:cNvPr>
          <p:cNvSpPr txBox="1"/>
          <p:nvPr/>
        </p:nvSpPr>
        <p:spPr>
          <a:xfrm>
            <a:off x="1774296" y="2180083"/>
            <a:ext cx="60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oppins" pitchFamily="2" charset="77"/>
                <a:cs typeface="Poppins" pitchFamily="2" charset="77"/>
              </a:rPr>
              <a:t>High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4AD865-3750-4C22-19C7-F0C3C78E87B5}"/>
              </a:ext>
            </a:extLst>
          </p:cNvPr>
          <p:cNvSpPr/>
          <p:nvPr/>
        </p:nvSpPr>
        <p:spPr>
          <a:xfrm>
            <a:off x="2298044" y="3220118"/>
            <a:ext cx="3800385" cy="1887682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D60E55-6A06-2ACD-9EBE-11B9A45F3C5A}"/>
              </a:ext>
            </a:extLst>
          </p:cNvPr>
          <p:cNvSpPr/>
          <p:nvPr/>
        </p:nvSpPr>
        <p:spPr>
          <a:xfrm>
            <a:off x="6093572" y="3220118"/>
            <a:ext cx="3800385" cy="1887682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5F1258-0A89-D0EB-07F1-F9C8A8E55052}"/>
              </a:ext>
            </a:extLst>
          </p:cNvPr>
          <p:cNvSpPr/>
          <p:nvPr/>
        </p:nvSpPr>
        <p:spPr>
          <a:xfrm>
            <a:off x="2298044" y="1430362"/>
            <a:ext cx="3800385" cy="1832913"/>
          </a:xfrm>
          <a:prstGeom prst="rect">
            <a:avLst/>
          </a:prstGeom>
          <a:solidFill>
            <a:srgbClr val="D82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D4AD27-7119-9A8B-CCDE-AABBD85EAD09}"/>
              </a:ext>
            </a:extLst>
          </p:cNvPr>
          <p:cNvSpPr/>
          <p:nvPr/>
        </p:nvSpPr>
        <p:spPr>
          <a:xfrm>
            <a:off x="6093572" y="1430362"/>
            <a:ext cx="3800385" cy="1832913"/>
          </a:xfrm>
          <a:prstGeom prst="rect">
            <a:avLst/>
          </a:prstGeom>
          <a:solidFill>
            <a:srgbClr val="426D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EFB193D-7CCC-B80D-7156-AB6DC38CB2EA}"/>
              </a:ext>
            </a:extLst>
          </p:cNvPr>
          <p:cNvCxnSpPr>
            <a:cxnSpLocks/>
          </p:cNvCxnSpPr>
          <p:nvPr/>
        </p:nvCxnSpPr>
        <p:spPr>
          <a:xfrm>
            <a:off x="8832259" y="5851081"/>
            <a:ext cx="1105618" cy="0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0DCE2C3-9BE1-FDB3-A4AB-DFB3B754ABA8}"/>
              </a:ext>
            </a:extLst>
          </p:cNvPr>
          <p:cNvCxnSpPr>
            <a:cxnSpLocks/>
          </p:cNvCxnSpPr>
          <p:nvPr/>
        </p:nvCxnSpPr>
        <p:spPr>
          <a:xfrm flipH="1">
            <a:off x="2271419" y="5831098"/>
            <a:ext cx="1180137" cy="0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C8C0AAF-9821-9E9C-3FF7-0BB48A1BD78A}"/>
              </a:ext>
            </a:extLst>
          </p:cNvPr>
          <p:cNvCxnSpPr>
            <a:cxnSpLocks/>
          </p:cNvCxnSpPr>
          <p:nvPr/>
        </p:nvCxnSpPr>
        <p:spPr>
          <a:xfrm flipV="1">
            <a:off x="1154582" y="1414653"/>
            <a:ext cx="0" cy="827638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E459D3-4C1B-0F29-C93A-3E84B47A3C17}"/>
              </a:ext>
            </a:extLst>
          </p:cNvPr>
          <p:cNvCxnSpPr>
            <a:cxnSpLocks/>
          </p:cNvCxnSpPr>
          <p:nvPr/>
        </p:nvCxnSpPr>
        <p:spPr>
          <a:xfrm>
            <a:off x="1154581" y="4248750"/>
            <a:ext cx="0" cy="827397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8819E07-3966-79B5-7B37-DBC91B9494D2}"/>
              </a:ext>
            </a:extLst>
          </p:cNvPr>
          <p:cNvSpPr txBox="1"/>
          <p:nvPr/>
        </p:nvSpPr>
        <p:spPr>
          <a:xfrm>
            <a:off x="2498641" y="1577377"/>
            <a:ext cx="3594931" cy="15388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Did your engagement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Structured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Attendance of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Changes on scorecards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Questionnaires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Focus group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Sentiment on social media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31295D-BBD1-2B80-89B3-E70BB52441FC}"/>
              </a:ext>
            </a:extLst>
          </p:cNvPr>
          <p:cNvSpPr txBox="1"/>
          <p:nvPr/>
        </p:nvSpPr>
        <p:spPr>
          <a:xfrm>
            <a:off x="2498641" y="3794627"/>
            <a:ext cx="329680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What do they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Focus group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Questionnaires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Sentiment on social media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B3B169-9049-C812-08D7-A72ADEEEC073}"/>
              </a:ext>
            </a:extLst>
          </p:cNvPr>
          <p:cNvSpPr txBox="1"/>
          <p:nvPr/>
        </p:nvSpPr>
        <p:spPr>
          <a:xfrm>
            <a:off x="6289795" y="3594573"/>
            <a:ext cx="3403564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Do they feel valued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Focus group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Maintained and improved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Questionnaires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Sentiment on social media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D85B1D-71ED-7B27-9825-E48C468AAC12}"/>
              </a:ext>
            </a:extLst>
          </p:cNvPr>
          <p:cNvSpPr txBox="1"/>
          <p:nvPr/>
        </p:nvSpPr>
        <p:spPr>
          <a:xfrm>
            <a:off x="6289795" y="1577377"/>
            <a:ext cx="327277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Are they still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Structured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Maintained and improved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Questionnaires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Focus group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Sentiment on social media</a:t>
            </a:r>
          </a:p>
        </p:txBody>
      </p:sp>
      <p:sp>
        <p:nvSpPr>
          <p:cNvPr id="38" name="Slide Number Placeholder 62">
            <a:extLst>
              <a:ext uri="{FF2B5EF4-FFF2-40B4-BE49-F238E27FC236}">
                <a16:creationId xmlns:a16="http://schemas.microsoft.com/office/drawing/2014/main" id="{2009A1F0-950E-B763-6A09-1E98123B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800" y="6356350"/>
            <a:ext cx="2743200" cy="365125"/>
          </a:xfrm>
        </p:spPr>
        <p:txBody>
          <a:bodyPr/>
          <a:lstStyle/>
          <a:p>
            <a:fld id="{68029B0D-0F22-1B4A-BAEE-6FE25C736B33}" type="slidenum">
              <a:rPr lang="en-US" smtClean="0"/>
              <a:t>9</a:t>
            </a:fld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5368401-F5A1-4E71-8EE6-08B2DB0A3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677" y="6340043"/>
            <a:ext cx="9662644" cy="3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AF28CA-5199-313C-6E51-FB0083324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5" r="36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48C6AC7-FBE9-0CC1-E832-F4F7695111D0}"/>
              </a:ext>
            </a:extLst>
          </p:cNvPr>
          <p:cNvSpPr txBox="1">
            <a:spLocks/>
          </p:cNvSpPr>
          <p:nvPr/>
        </p:nvSpPr>
        <p:spPr>
          <a:xfrm>
            <a:off x="522894" y="4925747"/>
            <a:ext cx="4500282" cy="1217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C: </a:t>
            </a:r>
            <a:r>
              <a:rPr lang="en-US" sz="1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+27 83 654 0565</a:t>
            </a:r>
          </a:p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E: </a:t>
            </a:r>
            <a:r>
              <a:rPr lang="en-US" sz="18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amanda@businessdna.co.za</a:t>
            </a:r>
            <a:endParaRPr lang="en-US" sz="1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sz="1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www.businessdna.co.za</a:t>
            </a:r>
            <a:endParaRPr lang="en-US" sz="18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168F31D-8951-8C94-7322-F30BC6513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095" y="320689"/>
            <a:ext cx="1922852" cy="2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1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7E38C3CA-C8FB-1BDE-041C-335096C4D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77" y="6340043"/>
            <a:ext cx="9662644" cy="360370"/>
          </a:xfrm>
          <a:prstGeom prst="rect">
            <a:avLst/>
          </a:prstGeom>
        </p:spPr>
      </p:pic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0E6B593B-86EA-DBDA-8364-F4ABB49FF7AF}"/>
              </a:ext>
            </a:extLst>
          </p:cNvPr>
          <p:cNvCxnSpPr>
            <a:cxnSpLocks/>
          </p:cNvCxnSpPr>
          <p:nvPr/>
        </p:nvCxnSpPr>
        <p:spPr>
          <a:xfrm rot="16200000" flipV="1">
            <a:off x="6089650" y="1613214"/>
            <a:ext cx="12700" cy="6366042"/>
          </a:xfrm>
          <a:prstGeom prst="bentConnector3">
            <a:avLst>
              <a:gd name="adj1" fmla="val -2703307"/>
            </a:avLst>
          </a:prstGeom>
          <a:ln w="19050">
            <a:solidFill>
              <a:srgbClr val="D82F2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F1B7D6AB-AF4D-7EF6-1F79-F4880DEBC1F6}"/>
              </a:ext>
            </a:extLst>
          </p:cNvPr>
          <p:cNvCxnSpPr>
            <a:cxnSpLocks/>
          </p:cNvCxnSpPr>
          <p:nvPr/>
        </p:nvCxnSpPr>
        <p:spPr>
          <a:xfrm rot="16200000" flipV="1">
            <a:off x="6089650" y="-1377534"/>
            <a:ext cx="12700" cy="6366042"/>
          </a:xfrm>
          <a:prstGeom prst="bentConnector3">
            <a:avLst>
              <a:gd name="adj1" fmla="val 3496504"/>
            </a:avLst>
          </a:prstGeom>
          <a:ln w="19050">
            <a:solidFill>
              <a:srgbClr val="D82F2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96F27B9F-A91A-7126-14B9-15B5872AED85}"/>
              </a:ext>
            </a:extLst>
          </p:cNvPr>
          <p:cNvSpPr/>
          <p:nvPr/>
        </p:nvSpPr>
        <p:spPr>
          <a:xfrm>
            <a:off x="3947343" y="1109862"/>
            <a:ext cx="4297315" cy="4297315"/>
          </a:xfrm>
          <a:prstGeom prst="ellipse">
            <a:avLst/>
          </a:prstGeom>
          <a:solidFill>
            <a:srgbClr val="DBDBDB"/>
          </a:solidFill>
          <a:ln w="38100">
            <a:noFill/>
          </a:ln>
          <a:effectLst>
            <a:outerShdw blurRad="363998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FD345-7598-AE6D-836E-089B752D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868" y="2162001"/>
            <a:ext cx="3884263" cy="228111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  <a:t>TWO </a:t>
            </a:r>
            <a:br>
              <a:rPr lang="en-US" sz="3600" b="1" dirty="0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3600" b="1" dirty="0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  <a:t>super-powers</a:t>
            </a:r>
            <a:br>
              <a:rPr lang="en-US" sz="3200" b="1" dirty="0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3200" b="1" dirty="0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of communication</a:t>
            </a:r>
            <a:b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 professionals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B9DF72-7D9A-83EC-E269-6565C9B56ED1}"/>
              </a:ext>
            </a:extLst>
          </p:cNvPr>
          <p:cNvSpPr/>
          <p:nvPr/>
        </p:nvSpPr>
        <p:spPr>
          <a:xfrm>
            <a:off x="354755" y="3651377"/>
            <a:ext cx="3275610" cy="847817"/>
          </a:xfrm>
          <a:custGeom>
            <a:avLst/>
            <a:gdLst>
              <a:gd name="connsiteX0" fmla="*/ 0 w 3218951"/>
              <a:gd name="connsiteY0" fmla="*/ 0 h 1365615"/>
              <a:gd name="connsiteX1" fmla="*/ 3218951 w 3218951"/>
              <a:gd name="connsiteY1" fmla="*/ 0 h 1365615"/>
              <a:gd name="connsiteX2" fmla="*/ 3218951 w 3218951"/>
              <a:gd name="connsiteY2" fmla="*/ 1365615 h 1365615"/>
              <a:gd name="connsiteX3" fmla="*/ 0 w 3218951"/>
              <a:gd name="connsiteY3" fmla="*/ 1365615 h 1365615"/>
              <a:gd name="connsiteX4" fmla="*/ 0 w 3218951"/>
              <a:gd name="connsiteY4" fmla="*/ 0 h 136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951" h="1365615">
                <a:moveTo>
                  <a:pt x="0" y="0"/>
                </a:moveTo>
                <a:lnTo>
                  <a:pt x="3218951" y="0"/>
                </a:lnTo>
                <a:lnTo>
                  <a:pt x="3218951" y="1365615"/>
                </a:lnTo>
                <a:lnTo>
                  <a:pt x="0" y="13656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Poppins Light" pitchFamily="2" charset="77"/>
                <a:cs typeface="Poppins Light" pitchFamily="2" charset="77"/>
              </a:rPr>
              <a:t>We know how to </a:t>
            </a:r>
            <a:r>
              <a:rPr lang="en-US" sz="2400" b="1" kern="1200" dirty="0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  <a:t>structure messages </a:t>
            </a:r>
            <a:r>
              <a:rPr lang="en-US" sz="2000" kern="1200" dirty="0">
                <a:latin typeface="Poppins Light" pitchFamily="2" charset="77"/>
                <a:cs typeface="Poppins Light" pitchFamily="2" charset="77"/>
              </a:rPr>
              <a:t>for impact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8A8815-6ED0-6A3E-F5D4-8F94B0B95E84}"/>
              </a:ext>
            </a:extLst>
          </p:cNvPr>
          <p:cNvSpPr/>
          <p:nvPr/>
        </p:nvSpPr>
        <p:spPr>
          <a:xfrm>
            <a:off x="2195593" y="2079843"/>
            <a:ext cx="1434772" cy="1434772"/>
          </a:xfrm>
          <a:prstGeom prst="ellipse">
            <a:avLst/>
          </a:prstGeom>
          <a:solidFill>
            <a:srgbClr val="D82F2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B9A8F7-FDAF-1867-107F-20BDE72B4E6E}"/>
              </a:ext>
            </a:extLst>
          </p:cNvPr>
          <p:cNvSpPr/>
          <p:nvPr/>
        </p:nvSpPr>
        <p:spPr>
          <a:xfrm>
            <a:off x="8561635" y="2009205"/>
            <a:ext cx="1434772" cy="1434772"/>
          </a:xfrm>
          <a:prstGeom prst="ellipse">
            <a:avLst/>
          </a:prstGeom>
          <a:solidFill>
            <a:srgbClr val="D82F2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4A7BD4B-A10B-8009-DFC3-3B88E995F250}"/>
              </a:ext>
            </a:extLst>
          </p:cNvPr>
          <p:cNvSpPr/>
          <p:nvPr/>
        </p:nvSpPr>
        <p:spPr>
          <a:xfrm>
            <a:off x="8561635" y="3580739"/>
            <a:ext cx="2798623" cy="989093"/>
          </a:xfrm>
          <a:custGeom>
            <a:avLst/>
            <a:gdLst>
              <a:gd name="connsiteX0" fmla="*/ 0 w 3218951"/>
              <a:gd name="connsiteY0" fmla="*/ 0 h 1365615"/>
              <a:gd name="connsiteX1" fmla="*/ 3218951 w 3218951"/>
              <a:gd name="connsiteY1" fmla="*/ 0 h 1365615"/>
              <a:gd name="connsiteX2" fmla="*/ 3218951 w 3218951"/>
              <a:gd name="connsiteY2" fmla="*/ 1365615 h 1365615"/>
              <a:gd name="connsiteX3" fmla="*/ 0 w 3218951"/>
              <a:gd name="connsiteY3" fmla="*/ 1365615 h 1365615"/>
              <a:gd name="connsiteX4" fmla="*/ 0 w 3218951"/>
              <a:gd name="connsiteY4" fmla="*/ 0 h 136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951" h="1365615">
                <a:moveTo>
                  <a:pt x="0" y="0"/>
                </a:moveTo>
                <a:lnTo>
                  <a:pt x="3218951" y="0"/>
                </a:lnTo>
                <a:lnTo>
                  <a:pt x="3218951" y="1365615"/>
                </a:lnTo>
                <a:lnTo>
                  <a:pt x="0" y="13656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l" defTabSz="1066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000" kern="1200" dirty="0">
                <a:latin typeface="Poppins Light" pitchFamily="2" charset="77"/>
                <a:cs typeface="Poppins Light" pitchFamily="2" charset="77"/>
              </a:rPr>
              <a:t>We know how to </a:t>
            </a:r>
            <a:r>
              <a:rPr lang="en-US" sz="2400" b="1" kern="1200" dirty="0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  <a:t>package content </a:t>
            </a:r>
          </a:p>
          <a:p>
            <a:pPr marL="0" lvl="0" indent="0" algn="l" defTabSz="1066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000" kern="1200" dirty="0">
                <a:latin typeface="Poppins Light" pitchFamily="2" charset="77"/>
                <a:cs typeface="Poppins Light" pitchFamily="2" charset="77"/>
              </a:rPr>
              <a:t>for different channels </a:t>
            </a: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C26DFC71-9D8E-7144-3A73-39E7399E29E0}"/>
              </a:ext>
            </a:extLst>
          </p:cNvPr>
          <p:cNvSpPr txBox="1">
            <a:spLocks/>
          </p:cNvSpPr>
          <p:nvPr/>
        </p:nvSpPr>
        <p:spPr>
          <a:xfrm>
            <a:off x="215910" y="6498601"/>
            <a:ext cx="7943893" cy="10772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© </a:t>
            </a:r>
            <a:r>
              <a:rPr lang="en-US" sz="10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BusinessDNA</a:t>
            </a:r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FDB997-DBD5-7542-552E-D05FD263E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095" y="320689"/>
            <a:ext cx="1922852" cy="25080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5AC36C0-6B88-DB38-6439-B6EFDB7B8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629" y="2416877"/>
            <a:ext cx="1028700" cy="7239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158F447-F055-5410-8CE3-AB8817DE7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2684" y="2354682"/>
            <a:ext cx="852673" cy="732424"/>
          </a:xfrm>
          <a:prstGeom prst="rect">
            <a:avLst/>
          </a:prstGeom>
        </p:spPr>
      </p:pic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5E129AF9-005D-C01C-A6B7-D6FF82FA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800" y="6356350"/>
            <a:ext cx="2743200" cy="365125"/>
          </a:xfrm>
        </p:spPr>
        <p:txBody>
          <a:bodyPr/>
          <a:lstStyle/>
          <a:p>
            <a:fld id="{68029B0D-0F22-1B4A-BAEE-6FE25C736B3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1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1C0E84E5-FFF1-0E8D-CEDD-78DE4ED15F7D}"/>
              </a:ext>
            </a:extLst>
          </p:cNvPr>
          <p:cNvSpPr txBox="1">
            <a:spLocks/>
          </p:cNvSpPr>
          <p:nvPr/>
        </p:nvSpPr>
        <p:spPr>
          <a:xfrm>
            <a:off x="215910" y="6498601"/>
            <a:ext cx="7943893" cy="10772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© </a:t>
            </a:r>
            <a:r>
              <a:rPr lang="en-US" sz="10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BusinessDNA</a:t>
            </a:r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DA4E2-931E-9A7A-A1FD-23FA8DF6E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095" y="320689"/>
            <a:ext cx="1922852" cy="250807"/>
          </a:xfrm>
          <a:prstGeom prst="rect">
            <a:avLst/>
          </a:prstGeom>
        </p:spPr>
      </p:pic>
      <p:sp>
        <p:nvSpPr>
          <p:cNvPr id="18" name="Slide Number Placeholder 62">
            <a:extLst>
              <a:ext uri="{FF2B5EF4-FFF2-40B4-BE49-F238E27FC236}">
                <a16:creationId xmlns:a16="http://schemas.microsoft.com/office/drawing/2014/main" id="{B1866FC1-C3E0-7535-C854-A3FDC634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800" y="6356350"/>
            <a:ext cx="2743200" cy="365125"/>
          </a:xfrm>
        </p:spPr>
        <p:txBody>
          <a:bodyPr/>
          <a:lstStyle/>
          <a:p>
            <a:fld id="{68029B0D-0F22-1B4A-BAEE-6FE25C736B33}" type="slidenum">
              <a:rPr lang="en-US" smtClean="0"/>
              <a:t>2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25A8CE-60C8-5F57-AC21-2D9DC26F130A}"/>
              </a:ext>
            </a:extLst>
          </p:cNvPr>
          <p:cNvSpPr txBox="1"/>
          <p:nvPr/>
        </p:nvSpPr>
        <p:spPr>
          <a:xfrm>
            <a:off x="1955225" y="1272607"/>
            <a:ext cx="8281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Whatever we communicate, we want to achieve </a:t>
            </a:r>
            <a:r>
              <a:rPr lang="en-US" sz="3600" b="1" dirty="0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  <a:t>three outcomes</a:t>
            </a:r>
            <a:endParaRPr lang="en-US" sz="3600" dirty="0"/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99064F5E-97AC-3068-46A0-0D1DDD61F164}"/>
              </a:ext>
            </a:extLst>
          </p:cNvPr>
          <p:cNvCxnSpPr>
            <a:cxnSpLocks/>
            <a:stCxn id="25" idx="2"/>
          </p:cNvCxnSpPr>
          <p:nvPr/>
        </p:nvCxnSpPr>
        <p:spPr>
          <a:xfrm rot="5400000">
            <a:off x="3919719" y="981976"/>
            <a:ext cx="869989" cy="3482576"/>
          </a:xfrm>
          <a:prstGeom prst="bentConnector3">
            <a:avLst>
              <a:gd name="adj1" fmla="val 50000"/>
            </a:avLst>
          </a:prstGeom>
          <a:ln w="19050">
            <a:solidFill>
              <a:srgbClr val="D82F2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07626DF9-C3F4-FD59-7032-A7C79558EDE0}"/>
              </a:ext>
            </a:extLst>
          </p:cNvPr>
          <p:cNvCxnSpPr>
            <a:cxnSpLocks/>
            <a:stCxn id="25" idx="2"/>
          </p:cNvCxnSpPr>
          <p:nvPr/>
        </p:nvCxnSpPr>
        <p:spPr>
          <a:xfrm rot="16200000" flipH="1">
            <a:off x="7398074" y="986196"/>
            <a:ext cx="869989" cy="3474135"/>
          </a:xfrm>
          <a:prstGeom prst="bentConnector3">
            <a:avLst>
              <a:gd name="adj1" fmla="val 50000"/>
            </a:avLst>
          </a:prstGeom>
          <a:ln w="19050">
            <a:solidFill>
              <a:srgbClr val="D82F2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3B64BA63-18E4-BF29-C4C2-1D129FABA37C}"/>
              </a:ext>
            </a:extLst>
          </p:cNvPr>
          <p:cNvCxnSpPr>
            <a:cxnSpLocks/>
            <a:stCxn id="25" idx="2"/>
          </p:cNvCxnSpPr>
          <p:nvPr/>
        </p:nvCxnSpPr>
        <p:spPr>
          <a:xfrm rot="5400000">
            <a:off x="5661007" y="2723264"/>
            <a:ext cx="869989" cy="1"/>
          </a:xfrm>
          <a:prstGeom prst="bentConnector3">
            <a:avLst>
              <a:gd name="adj1" fmla="val 50000"/>
            </a:avLst>
          </a:prstGeom>
          <a:ln w="19050">
            <a:solidFill>
              <a:srgbClr val="D82F2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>
            <a:extLst>
              <a:ext uri="{FF2B5EF4-FFF2-40B4-BE49-F238E27FC236}">
                <a16:creationId xmlns:a16="http://schemas.microsoft.com/office/drawing/2014/main" id="{4C9E9733-77EC-2095-9CCC-19B2AC378DC4}"/>
              </a:ext>
            </a:extLst>
          </p:cNvPr>
          <p:cNvSpPr/>
          <p:nvPr/>
        </p:nvSpPr>
        <p:spPr>
          <a:xfrm>
            <a:off x="1576551" y="4997815"/>
            <a:ext cx="2053813" cy="461697"/>
          </a:xfrm>
          <a:custGeom>
            <a:avLst/>
            <a:gdLst>
              <a:gd name="connsiteX0" fmla="*/ 0 w 3218951"/>
              <a:gd name="connsiteY0" fmla="*/ 0 h 1365615"/>
              <a:gd name="connsiteX1" fmla="*/ 3218951 w 3218951"/>
              <a:gd name="connsiteY1" fmla="*/ 0 h 1365615"/>
              <a:gd name="connsiteX2" fmla="*/ 3218951 w 3218951"/>
              <a:gd name="connsiteY2" fmla="*/ 1365615 h 1365615"/>
              <a:gd name="connsiteX3" fmla="*/ 0 w 3218951"/>
              <a:gd name="connsiteY3" fmla="*/ 1365615 h 1365615"/>
              <a:gd name="connsiteX4" fmla="*/ 0 w 3218951"/>
              <a:gd name="connsiteY4" fmla="*/ 0 h 136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951" h="1365615">
                <a:moveTo>
                  <a:pt x="0" y="0"/>
                </a:moveTo>
                <a:lnTo>
                  <a:pt x="3218951" y="0"/>
                </a:lnTo>
                <a:lnTo>
                  <a:pt x="3218951" y="1365615"/>
                </a:lnTo>
                <a:lnTo>
                  <a:pt x="0" y="13656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Poppins Light" pitchFamily="2" charset="77"/>
                <a:cs typeface="Poppins Light" pitchFamily="2" charset="77"/>
              </a:rPr>
              <a:t>Knowledge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E5D3B92-15D0-B847-8519-928B691FE59F}"/>
              </a:ext>
            </a:extLst>
          </p:cNvPr>
          <p:cNvSpPr/>
          <p:nvPr/>
        </p:nvSpPr>
        <p:spPr>
          <a:xfrm>
            <a:off x="1896039" y="3426281"/>
            <a:ext cx="1434772" cy="1434772"/>
          </a:xfrm>
          <a:prstGeom prst="ellipse">
            <a:avLst/>
          </a:prstGeom>
          <a:solidFill>
            <a:srgbClr val="D82F2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C745BDA-20DF-C69B-9D6F-DFEB0A1ECB86}"/>
              </a:ext>
            </a:extLst>
          </p:cNvPr>
          <p:cNvSpPr/>
          <p:nvPr/>
        </p:nvSpPr>
        <p:spPr>
          <a:xfrm>
            <a:off x="5069094" y="4997815"/>
            <a:ext cx="2053813" cy="461697"/>
          </a:xfrm>
          <a:custGeom>
            <a:avLst/>
            <a:gdLst>
              <a:gd name="connsiteX0" fmla="*/ 0 w 3218951"/>
              <a:gd name="connsiteY0" fmla="*/ 0 h 1365615"/>
              <a:gd name="connsiteX1" fmla="*/ 3218951 w 3218951"/>
              <a:gd name="connsiteY1" fmla="*/ 0 h 1365615"/>
              <a:gd name="connsiteX2" fmla="*/ 3218951 w 3218951"/>
              <a:gd name="connsiteY2" fmla="*/ 1365615 h 1365615"/>
              <a:gd name="connsiteX3" fmla="*/ 0 w 3218951"/>
              <a:gd name="connsiteY3" fmla="*/ 1365615 h 1365615"/>
              <a:gd name="connsiteX4" fmla="*/ 0 w 3218951"/>
              <a:gd name="connsiteY4" fmla="*/ 0 h 136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951" h="1365615">
                <a:moveTo>
                  <a:pt x="0" y="0"/>
                </a:moveTo>
                <a:lnTo>
                  <a:pt x="3218951" y="0"/>
                </a:lnTo>
                <a:lnTo>
                  <a:pt x="3218951" y="1365615"/>
                </a:lnTo>
                <a:lnTo>
                  <a:pt x="0" y="13656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atin typeface="Poppins Light" pitchFamily="2" charset="77"/>
                <a:cs typeface="Poppins Light" pitchFamily="2" charset="77"/>
              </a:rPr>
              <a:t>Attitude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DA2CD96-0836-BBB1-3BF6-2BB161B47239}"/>
              </a:ext>
            </a:extLst>
          </p:cNvPr>
          <p:cNvSpPr/>
          <p:nvPr/>
        </p:nvSpPr>
        <p:spPr>
          <a:xfrm>
            <a:off x="5378614" y="3426281"/>
            <a:ext cx="1434772" cy="1434772"/>
          </a:xfrm>
          <a:prstGeom prst="ellipse">
            <a:avLst/>
          </a:prstGeom>
          <a:solidFill>
            <a:srgbClr val="D82F2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F302C042-1E00-BB36-756C-D8B2EC2151D7}"/>
              </a:ext>
            </a:extLst>
          </p:cNvPr>
          <p:cNvSpPr/>
          <p:nvPr/>
        </p:nvSpPr>
        <p:spPr>
          <a:xfrm>
            <a:off x="8543229" y="4997815"/>
            <a:ext cx="2053813" cy="461697"/>
          </a:xfrm>
          <a:custGeom>
            <a:avLst/>
            <a:gdLst>
              <a:gd name="connsiteX0" fmla="*/ 0 w 3218951"/>
              <a:gd name="connsiteY0" fmla="*/ 0 h 1365615"/>
              <a:gd name="connsiteX1" fmla="*/ 3218951 w 3218951"/>
              <a:gd name="connsiteY1" fmla="*/ 0 h 1365615"/>
              <a:gd name="connsiteX2" fmla="*/ 3218951 w 3218951"/>
              <a:gd name="connsiteY2" fmla="*/ 1365615 h 1365615"/>
              <a:gd name="connsiteX3" fmla="*/ 0 w 3218951"/>
              <a:gd name="connsiteY3" fmla="*/ 1365615 h 1365615"/>
              <a:gd name="connsiteX4" fmla="*/ 0 w 3218951"/>
              <a:gd name="connsiteY4" fmla="*/ 0 h 136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951" h="1365615">
                <a:moveTo>
                  <a:pt x="0" y="0"/>
                </a:moveTo>
                <a:lnTo>
                  <a:pt x="3218951" y="0"/>
                </a:lnTo>
                <a:lnTo>
                  <a:pt x="3218951" y="1365615"/>
                </a:lnTo>
                <a:lnTo>
                  <a:pt x="0" y="13656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Poppins Light" pitchFamily="2" charset="77"/>
                <a:cs typeface="Poppins Light" pitchFamily="2" charset="77"/>
              </a:rPr>
              <a:t>Behaviour</a:t>
            </a:r>
            <a:endParaRPr lang="en-US" sz="2000" kern="120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FA91080-B26D-36AA-76BE-06CBBEA3AA9C}"/>
              </a:ext>
            </a:extLst>
          </p:cNvPr>
          <p:cNvSpPr/>
          <p:nvPr/>
        </p:nvSpPr>
        <p:spPr>
          <a:xfrm>
            <a:off x="8852750" y="3426281"/>
            <a:ext cx="1434772" cy="1434772"/>
          </a:xfrm>
          <a:prstGeom prst="ellipse">
            <a:avLst/>
          </a:prstGeom>
          <a:solidFill>
            <a:srgbClr val="D82F2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57200DA-AC17-4032-217F-C0EC26736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231" y="3702057"/>
            <a:ext cx="851538" cy="85153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6C2950E-53E4-6AAF-A3AD-6B79B1049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254" y="3593887"/>
            <a:ext cx="1000229" cy="92100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97CC3B8-F3CD-B5E7-2296-BEBEA9A12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893" y="3713845"/>
            <a:ext cx="729065" cy="85964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5CC9406-6EA6-1059-011D-B1DAE9BED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677" y="6340043"/>
            <a:ext cx="9662644" cy="3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8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7726085-7326-C6A4-06EB-98F07A0BB273}"/>
              </a:ext>
            </a:extLst>
          </p:cNvPr>
          <p:cNvSpPr txBox="1">
            <a:spLocks/>
          </p:cNvSpPr>
          <p:nvPr/>
        </p:nvSpPr>
        <p:spPr>
          <a:xfrm>
            <a:off x="215910" y="6498601"/>
            <a:ext cx="7943893" cy="10772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© </a:t>
            </a:r>
            <a:r>
              <a:rPr lang="en-US" sz="10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BusinessDNA</a:t>
            </a:r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11C5F9-DDDD-95A2-8212-57D170094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095" y="320689"/>
            <a:ext cx="1922852" cy="250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1167ED-05FE-A0E8-86A4-8F6FEA127A21}"/>
              </a:ext>
            </a:extLst>
          </p:cNvPr>
          <p:cNvSpPr txBox="1"/>
          <p:nvPr/>
        </p:nvSpPr>
        <p:spPr>
          <a:xfrm>
            <a:off x="3451556" y="5697540"/>
            <a:ext cx="5284032" cy="30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Their current relationship, knowledge, attitude, </a:t>
            </a:r>
            <a:r>
              <a:rPr lang="en-US" sz="14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behaviour</a:t>
            </a:r>
            <a:endParaRPr lang="en-US" sz="1400" dirty="0">
              <a:solidFill>
                <a:srgbClr val="5656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80EF1-AB5E-487F-6BBA-92F4135EE22A}"/>
              </a:ext>
            </a:extLst>
          </p:cNvPr>
          <p:cNvSpPr txBox="1"/>
          <p:nvPr/>
        </p:nvSpPr>
        <p:spPr>
          <a:xfrm>
            <a:off x="494261" y="2361139"/>
            <a:ext cx="1320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The impact the group has on the outcome of the project, the </a:t>
            </a:r>
            <a:r>
              <a:rPr lang="en-US" sz="14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organisation</a:t>
            </a:r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7F894-0B09-38B5-166B-0A7B4238FAB6}"/>
              </a:ext>
            </a:extLst>
          </p:cNvPr>
          <p:cNvSpPr txBox="1"/>
          <p:nvPr/>
        </p:nvSpPr>
        <p:spPr>
          <a:xfrm>
            <a:off x="7567687" y="5253157"/>
            <a:ext cx="1054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oppins" pitchFamily="2" charset="77"/>
                <a:cs typeface="Poppins" pitchFamily="2" charset="77"/>
              </a:rPr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FBEDE4-7F3F-574D-2F28-1A7F6001A445}"/>
              </a:ext>
            </a:extLst>
          </p:cNvPr>
          <p:cNvSpPr txBox="1"/>
          <p:nvPr/>
        </p:nvSpPr>
        <p:spPr>
          <a:xfrm>
            <a:off x="3775550" y="5213967"/>
            <a:ext cx="1047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oppins" pitchFamily="2" charset="77"/>
                <a:cs typeface="Poppins" pitchFamily="2" charset="77"/>
              </a:rPr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39664-072C-E71B-2D14-93BF40B3042C}"/>
              </a:ext>
            </a:extLst>
          </p:cNvPr>
          <p:cNvSpPr txBox="1"/>
          <p:nvPr/>
        </p:nvSpPr>
        <p:spPr>
          <a:xfrm>
            <a:off x="1774296" y="4104560"/>
            <a:ext cx="60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oppins" pitchFamily="2" charset="77"/>
                <a:cs typeface="Poppins" pitchFamily="2" charset="77"/>
              </a:rPr>
              <a:t>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7AFA1E-798B-7C78-AEBE-409DB00C46AC}"/>
              </a:ext>
            </a:extLst>
          </p:cNvPr>
          <p:cNvSpPr txBox="1"/>
          <p:nvPr/>
        </p:nvSpPr>
        <p:spPr>
          <a:xfrm>
            <a:off x="1774296" y="2180083"/>
            <a:ext cx="60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oppins" pitchFamily="2" charset="77"/>
                <a:cs typeface="Poppins" pitchFamily="2" charset="77"/>
              </a:rPr>
              <a:t>High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9A7E77B-9194-ABF0-1001-4090B6B7730C}"/>
              </a:ext>
            </a:extLst>
          </p:cNvPr>
          <p:cNvSpPr txBox="1">
            <a:spLocks/>
          </p:cNvSpPr>
          <p:nvPr/>
        </p:nvSpPr>
        <p:spPr>
          <a:xfrm>
            <a:off x="215910" y="267939"/>
            <a:ext cx="8529518" cy="1187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When selecting your communication channel, </a:t>
            </a:r>
            <a:b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start with your </a:t>
            </a:r>
            <a:r>
              <a:rPr lang="en-US" sz="2400" dirty="0" err="1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  <a:t>Mendelow</a:t>
            </a:r>
            <a:r>
              <a:rPr lang="en-US" sz="2400" dirty="0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  <a:t> Matrix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40F18E-18F8-4422-2ECE-CEF9469F0125}"/>
              </a:ext>
            </a:extLst>
          </p:cNvPr>
          <p:cNvSpPr/>
          <p:nvPr/>
        </p:nvSpPr>
        <p:spPr>
          <a:xfrm>
            <a:off x="2298044" y="3220118"/>
            <a:ext cx="3800385" cy="1887682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AD951A-60F7-4038-7451-6A1797C73263}"/>
              </a:ext>
            </a:extLst>
          </p:cNvPr>
          <p:cNvSpPr/>
          <p:nvPr/>
        </p:nvSpPr>
        <p:spPr>
          <a:xfrm>
            <a:off x="6093572" y="3220118"/>
            <a:ext cx="3800385" cy="1887682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521DF-AEDE-A593-6F67-B75661BF4BB9}"/>
              </a:ext>
            </a:extLst>
          </p:cNvPr>
          <p:cNvSpPr/>
          <p:nvPr/>
        </p:nvSpPr>
        <p:spPr>
          <a:xfrm>
            <a:off x="2298044" y="1430362"/>
            <a:ext cx="3800385" cy="1832913"/>
          </a:xfrm>
          <a:prstGeom prst="rect">
            <a:avLst/>
          </a:prstGeom>
          <a:solidFill>
            <a:srgbClr val="D82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6E5D24-B719-9F19-CDC9-D2B0C091CB95}"/>
              </a:ext>
            </a:extLst>
          </p:cNvPr>
          <p:cNvSpPr/>
          <p:nvPr/>
        </p:nvSpPr>
        <p:spPr>
          <a:xfrm>
            <a:off x="6093572" y="1430362"/>
            <a:ext cx="3800385" cy="1832913"/>
          </a:xfrm>
          <a:prstGeom prst="rect">
            <a:avLst/>
          </a:prstGeom>
          <a:solidFill>
            <a:srgbClr val="426D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7CEECF-A928-4DF1-097C-6B23AB6D18A1}"/>
              </a:ext>
            </a:extLst>
          </p:cNvPr>
          <p:cNvCxnSpPr>
            <a:cxnSpLocks/>
          </p:cNvCxnSpPr>
          <p:nvPr/>
        </p:nvCxnSpPr>
        <p:spPr>
          <a:xfrm>
            <a:off x="8832259" y="5851081"/>
            <a:ext cx="1105618" cy="0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E0B87E-F9AE-9DAB-B34A-6012A24F2C29}"/>
              </a:ext>
            </a:extLst>
          </p:cNvPr>
          <p:cNvCxnSpPr>
            <a:cxnSpLocks/>
          </p:cNvCxnSpPr>
          <p:nvPr/>
        </p:nvCxnSpPr>
        <p:spPr>
          <a:xfrm flipH="1">
            <a:off x="2271419" y="5831098"/>
            <a:ext cx="1180137" cy="0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9CCA53-1B51-1B2C-9F59-F24EAA04BF64}"/>
              </a:ext>
            </a:extLst>
          </p:cNvPr>
          <p:cNvCxnSpPr>
            <a:cxnSpLocks/>
          </p:cNvCxnSpPr>
          <p:nvPr/>
        </p:nvCxnSpPr>
        <p:spPr>
          <a:xfrm flipV="1">
            <a:off x="1154582" y="1414653"/>
            <a:ext cx="0" cy="827638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692B636-24F5-59DE-A3A7-596801FD3AC6}"/>
              </a:ext>
            </a:extLst>
          </p:cNvPr>
          <p:cNvCxnSpPr>
            <a:cxnSpLocks/>
          </p:cNvCxnSpPr>
          <p:nvPr/>
        </p:nvCxnSpPr>
        <p:spPr>
          <a:xfrm>
            <a:off x="1154581" y="4248750"/>
            <a:ext cx="0" cy="827397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lide Number Placeholder 62">
            <a:extLst>
              <a:ext uri="{FF2B5EF4-FFF2-40B4-BE49-F238E27FC236}">
                <a16:creationId xmlns:a16="http://schemas.microsoft.com/office/drawing/2014/main" id="{01FFA40E-0418-4ECF-3F1B-63FB26B7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800" y="6356350"/>
            <a:ext cx="2743200" cy="365125"/>
          </a:xfrm>
        </p:spPr>
        <p:txBody>
          <a:bodyPr/>
          <a:lstStyle/>
          <a:p>
            <a:fld id="{68029B0D-0F22-1B4A-BAEE-6FE25C736B33}" type="slidenum">
              <a:rPr lang="en-US" smtClean="0"/>
              <a:t>3</a:t>
            </a:fld>
            <a:endParaRPr lang="en-US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F97ED35-3C33-68A3-9005-9C715EED9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677" y="6340043"/>
            <a:ext cx="9662644" cy="3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3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9CCC706-22E5-A5EC-454E-719B73443DE8}"/>
              </a:ext>
            </a:extLst>
          </p:cNvPr>
          <p:cNvSpPr txBox="1"/>
          <p:nvPr/>
        </p:nvSpPr>
        <p:spPr>
          <a:xfrm>
            <a:off x="3451556" y="5697540"/>
            <a:ext cx="5284032" cy="30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Their current relationship, knowledge, attitude, </a:t>
            </a:r>
            <a:r>
              <a:rPr lang="en-US" sz="14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behaviour</a:t>
            </a:r>
            <a:endParaRPr lang="en-US" sz="1400" dirty="0">
              <a:solidFill>
                <a:srgbClr val="5656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64909A-1E39-33A6-C96C-B0601C71AE04}"/>
              </a:ext>
            </a:extLst>
          </p:cNvPr>
          <p:cNvSpPr txBox="1"/>
          <p:nvPr/>
        </p:nvSpPr>
        <p:spPr>
          <a:xfrm>
            <a:off x="494261" y="2361139"/>
            <a:ext cx="1320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The impact the group has on the outcome of the project, the </a:t>
            </a:r>
            <a:r>
              <a:rPr lang="en-US" sz="14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organisation</a:t>
            </a:r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 etc.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F7E399-8231-854E-30F3-9234EBD45E33}"/>
              </a:ext>
            </a:extLst>
          </p:cNvPr>
          <p:cNvSpPr txBox="1"/>
          <p:nvPr/>
        </p:nvSpPr>
        <p:spPr>
          <a:xfrm>
            <a:off x="7567687" y="5253157"/>
            <a:ext cx="1054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oppins" pitchFamily="2" charset="77"/>
                <a:cs typeface="Poppins" pitchFamily="2" charset="77"/>
              </a:rPr>
              <a:t>Positive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155405-83D7-592A-1179-9A9ACEB0F889}"/>
              </a:ext>
            </a:extLst>
          </p:cNvPr>
          <p:cNvSpPr txBox="1"/>
          <p:nvPr/>
        </p:nvSpPr>
        <p:spPr>
          <a:xfrm>
            <a:off x="3775550" y="5213967"/>
            <a:ext cx="1047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oppins" pitchFamily="2" charset="77"/>
                <a:cs typeface="Poppins" pitchFamily="2" charset="77"/>
              </a:rPr>
              <a:t>Negative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7B13EE-F5C1-CA7F-B11D-D2DC88BD61CE}"/>
              </a:ext>
            </a:extLst>
          </p:cNvPr>
          <p:cNvSpPr txBox="1"/>
          <p:nvPr/>
        </p:nvSpPr>
        <p:spPr>
          <a:xfrm>
            <a:off x="1774296" y="4104560"/>
            <a:ext cx="60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oppins" pitchFamily="2" charset="77"/>
                <a:cs typeface="Poppins" pitchFamily="2" charset="77"/>
              </a:rPr>
              <a:t>Low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79590F-F8F6-201A-7BC4-187E093F3319}"/>
              </a:ext>
            </a:extLst>
          </p:cNvPr>
          <p:cNvSpPr txBox="1"/>
          <p:nvPr/>
        </p:nvSpPr>
        <p:spPr>
          <a:xfrm>
            <a:off x="1774296" y="2180083"/>
            <a:ext cx="60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oppins" pitchFamily="2" charset="77"/>
                <a:cs typeface="Poppins" pitchFamily="2" charset="77"/>
              </a:rPr>
              <a:t>High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342759-247D-EDEC-DECD-2B2813B5AE30}"/>
              </a:ext>
            </a:extLst>
          </p:cNvPr>
          <p:cNvSpPr/>
          <p:nvPr/>
        </p:nvSpPr>
        <p:spPr>
          <a:xfrm>
            <a:off x="2298044" y="3220118"/>
            <a:ext cx="3800385" cy="1887682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0156B5-2872-7719-E739-E2A2E6096BA6}"/>
              </a:ext>
            </a:extLst>
          </p:cNvPr>
          <p:cNvSpPr/>
          <p:nvPr/>
        </p:nvSpPr>
        <p:spPr>
          <a:xfrm>
            <a:off x="6093572" y="3220118"/>
            <a:ext cx="3800385" cy="1887682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39EBF5-74D4-C8C9-BC84-46097512732C}"/>
              </a:ext>
            </a:extLst>
          </p:cNvPr>
          <p:cNvSpPr/>
          <p:nvPr/>
        </p:nvSpPr>
        <p:spPr>
          <a:xfrm>
            <a:off x="2298044" y="1430362"/>
            <a:ext cx="3800385" cy="1832913"/>
          </a:xfrm>
          <a:prstGeom prst="rect">
            <a:avLst/>
          </a:prstGeom>
          <a:solidFill>
            <a:srgbClr val="D82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926011-6118-B309-3A89-ABB2CAB77766}"/>
              </a:ext>
            </a:extLst>
          </p:cNvPr>
          <p:cNvSpPr/>
          <p:nvPr/>
        </p:nvSpPr>
        <p:spPr>
          <a:xfrm>
            <a:off x="6093572" y="1430362"/>
            <a:ext cx="3800385" cy="1832913"/>
          </a:xfrm>
          <a:prstGeom prst="rect">
            <a:avLst/>
          </a:prstGeom>
          <a:solidFill>
            <a:srgbClr val="426D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DB4BC0-4AB6-DDAE-C4EB-7DDC0FBFC5B3}"/>
              </a:ext>
            </a:extLst>
          </p:cNvPr>
          <p:cNvCxnSpPr>
            <a:cxnSpLocks/>
          </p:cNvCxnSpPr>
          <p:nvPr/>
        </p:nvCxnSpPr>
        <p:spPr>
          <a:xfrm>
            <a:off x="8832259" y="5851081"/>
            <a:ext cx="1105618" cy="0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2EF923-2844-E320-4992-3EBD70A35623}"/>
              </a:ext>
            </a:extLst>
          </p:cNvPr>
          <p:cNvCxnSpPr>
            <a:cxnSpLocks/>
          </p:cNvCxnSpPr>
          <p:nvPr/>
        </p:nvCxnSpPr>
        <p:spPr>
          <a:xfrm flipH="1">
            <a:off x="2271419" y="5831098"/>
            <a:ext cx="1180137" cy="0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EB87E1-F9B9-AD40-981E-5CE9AD8BD6FB}"/>
              </a:ext>
            </a:extLst>
          </p:cNvPr>
          <p:cNvCxnSpPr>
            <a:cxnSpLocks/>
          </p:cNvCxnSpPr>
          <p:nvPr/>
        </p:nvCxnSpPr>
        <p:spPr>
          <a:xfrm flipV="1">
            <a:off x="1154582" y="1414653"/>
            <a:ext cx="0" cy="827638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D1ED114-4B2F-ADB0-2E42-09D66F84FA97}"/>
              </a:ext>
            </a:extLst>
          </p:cNvPr>
          <p:cNvCxnSpPr>
            <a:cxnSpLocks/>
          </p:cNvCxnSpPr>
          <p:nvPr/>
        </p:nvCxnSpPr>
        <p:spPr>
          <a:xfrm>
            <a:off x="1154581" y="4248750"/>
            <a:ext cx="0" cy="827397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EC6E1A-A2F7-D40F-EC6E-D6C60F0C94AD}"/>
              </a:ext>
            </a:extLst>
          </p:cNvPr>
          <p:cNvSpPr txBox="1"/>
          <p:nvPr/>
        </p:nvSpPr>
        <p:spPr>
          <a:xfrm>
            <a:off x="2298043" y="1877459"/>
            <a:ext cx="3795528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Very negative, 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high impact 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on your </a:t>
            </a:r>
            <a:r>
              <a:rPr lang="en-US" sz="16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organisation</a:t>
            </a:r>
            <a:r>
              <a:rPr lang="en-US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or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AFDAB-22C2-133F-2D7D-35B7E4AC5537}"/>
              </a:ext>
            </a:extLst>
          </p:cNvPr>
          <p:cNvSpPr txBox="1"/>
          <p:nvPr/>
        </p:nvSpPr>
        <p:spPr>
          <a:xfrm>
            <a:off x="2338651" y="3694600"/>
            <a:ext cx="3754920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Very negative, 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low impact 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on your </a:t>
            </a:r>
            <a:r>
              <a:rPr lang="en-US" sz="16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organisation</a:t>
            </a:r>
            <a:r>
              <a:rPr lang="en-US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or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BAE27-1D7E-F531-2551-3A0A7D06DF25}"/>
              </a:ext>
            </a:extLst>
          </p:cNvPr>
          <p:cNvSpPr txBox="1"/>
          <p:nvPr/>
        </p:nvSpPr>
        <p:spPr>
          <a:xfrm>
            <a:off x="6274295" y="3694600"/>
            <a:ext cx="3438938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Very positive,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 low impact 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on your </a:t>
            </a:r>
            <a:r>
              <a:rPr lang="en-US" sz="16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organisation</a:t>
            </a:r>
            <a:r>
              <a:rPr lang="en-US" sz="16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 or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0782C-CDA2-5648-65A8-C7C9D635D14F}"/>
              </a:ext>
            </a:extLst>
          </p:cNvPr>
          <p:cNvSpPr txBox="1"/>
          <p:nvPr/>
        </p:nvSpPr>
        <p:spPr>
          <a:xfrm>
            <a:off x="6291740" y="1877459"/>
            <a:ext cx="3404049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Very positive, 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high impact 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on your </a:t>
            </a:r>
            <a:r>
              <a:rPr lang="en-US" sz="16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organisation</a:t>
            </a:r>
            <a:r>
              <a:rPr lang="en-US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or project</a:t>
            </a: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6FDD8BD-180E-AE21-DAB0-C628E705B287}"/>
              </a:ext>
            </a:extLst>
          </p:cNvPr>
          <p:cNvSpPr txBox="1">
            <a:spLocks/>
          </p:cNvSpPr>
          <p:nvPr/>
        </p:nvSpPr>
        <p:spPr>
          <a:xfrm>
            <a:off x="215910" y="6498601"/>
            <a:ext cx="7943893" cy="10772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© </a:t>
            </a:r>
            <a:r>
              <a:rPr lang="en-US" sz="10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BusinessDNA</a:t>
            </a:r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526ECF-040A-FE87-C84F-5C2F54DF9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095" y="320689"/>
            <a:ext cx="1922852" cy="250807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1F7790E9-364C-79F2-F775-8EF3FE1D28B7}"/>
              </a:ext>
            </a:extLst>
          </p:cNvPr>
          <p:cNvSpPr txBox="1">
            <a:spLocks/>
          </p:cNvSpPr>
          <p:nvPr/>
        </p:nvSpPr>
        <p:spPr>
          <a:xfrm>
            <a:off x="215910" y="267939"/>
            <a:ext cx="8529518" cy="1187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Determine the </a:t>
            </a:r>
            <a:r>
              <a:rPr lang="en-US" sz="2400" dirty="0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  <a:t>target groups’ impact </a:t>
            </a: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and </a:t>
            </a:r>
            <a:r>
              <a:rPr lang="en-US" sz="2400" dirty="0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  <a:t>attitude</a:t>
            </a: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over your </a:t>
            </a:r>
            <a:r>
              <a:rPr lang="en-US" sz="24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organisation</a:t>
            </a: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 or project</a:t>
            </a:r>
            <a:endParaRPr lang="en-US" sz="2400" dirty="0">
              <a:solidFill>
                <a:srgbClr val="D82F2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Slide Number Placeholder 62">
            <a:extLst>
              <a:ext uri="{FF2B5EF4-FFF2-40B4-BE49-F238E27FC236}">
                <a16:creationId xmlns:a16="http://schemas.microsoft.com/office/drawing/2014/main" id="{5619E5DE-3208-0EFE-C0F5-AF1E9FD3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800" y="6356350"/>
            <a:ext cx="2743200" cy="365125"/>
          </a:xfrm>
        </p:spPr>
        <p:txBody>
          <a:bodyPr/>
          <a:lstStyle/>
          <a:p>
            <a:fld id="{68029B0D-0F22-1B4A-BAEE-6FE25C736B33}" type="slidenum">
              <a:rPr lang="en-US" smtClean="0"/>
              <a:t>4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BB0717F-B77A-B751-4F56-F76F0EF7B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677" y="6340043"/>
            <a:ext cx="9662644" cy="3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9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509298F-709A-FF3A-E86E-3A9E68396F2B}"/>
              </a:ext>
            </a:extLst>
          </p:cNvPr>
          <p:cNvSpPr txBox="1"/>
          <p:nvPr/>
        </p:nvSpPr>
        <p:spPr>
          <a:xfrm>
            <a:off x="3451556" y="5697540"/>
            <a:ext cx="5284032" cy="30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Their current relationship, knowledge, attitude, </a:t>
            </a:r>
            <a:r>
              <a:rPr lang="en-US" sz="14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behaviour</a:t>
            </a:r>
            <a:endParaRPr lang="en-US" sz="1400" dirty="0">
              <a:solidFill>
                <a:srgbClr val="5656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8E9F20-E5CD-BB52-D837-B8087CB1357E}"/>
              </a:ext>
            </a:extLst>
          </p:cNvPr>
          <p:cNvSpPr txBox="1"/>
          <p:nvPr/>
        </p:nvSpPr>
        <p:spPr>
          <a:xfrm>
            <a:off x="494261" y="2361139"/>
            <a:ext cx="1320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The impact the group has on the outcome of the project, the </a:t>
            </a:r>
            <a:r>
              <a:rPr lang="en-US" sz="14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organisation</a:t>
            </a:r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 etc.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95EBA0-3443-60E3-1007-21CC43257EF4}"/>
              </a:ext>
            </a:extLst>
          </p:cNvPr>
          <p:cNvSpPr txBox="1"/>
          <p:nvPr/>
        </p:nvSpPr>
        <p:spPr>
          <a:xfrm>
            <a:off x="7567687" y="5253157"/>
            <a:ext cx="1054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oppins" pitchFamily="2" charset="77"/>
                <a:cs typeface="Poppins" pitchFamily="2" charset="77"/>
              </a:rPr>
              <a:t>Positive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193C28-6056-44C1-35C7-A7CD74EE86C7}"/>
              </a:ext>
            </a:extLst>
          </p:cNvPr>
          <p:cNvSpPr txBox="1"/>
          <p:nvPr/>
        </p:nvSpPr>
        <p:spPr>
          <a:xfrm>
            <a:off x="3775550" y="5213967"/>
            <a:ext cx="1047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oppins" pitchFamily="2" charset="77"/>
                <a:cs typeface="Poppins" pitchFamily="2" charset="77"/>
              </a:rPr>
              <a:t>Negative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40B6EB-1688-FF64-2A24-4B85348497EB}"/>
              </a:ext>
            </a:extLst>
          </p:cNvPr>
          <p:cNvSpPr txBox="1"/>
          <p:nvPr/>
        </p:nvSpPr>
        <p:spPr>
          <a:xfrm>
            <a:off x="1774296" y="4104560"/>
            <a:ext cx="60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oppins" pitchFamily="2" charset="77"/>
                <a:cs typeface="Poppins" pitchFamily="2" charset="77"/>
              </a:rPr>
              <a:t>Low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5D1F2B-1611-09D2-FE80-74465B4E4CD2}"/>
              </a:ext>
            </a:extLst>
          </p:cNvPr>
          <p:cNvSpPr txBox="1"/>
          <p:nvPr/>
        </p:nvSpPr>
        <p:spPr>
          <a:xfrm>
            <a:off x="1774296" y="2180083"/>
            <a:ext cx="60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oppins" pitchFamily="2" charset="77"/>
                <a:cs typeface="Poppins" pitchFamily="2" charset="77"/>
              </a:rPr>
              <a:t>High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5C3513-D018-C722-C7C1-1DC41EA48BB2}"/>
              </a:ext>
            </a:extLst>
          </p:cNvPr>
          <p:cNvSpPr/>
          <p:nvPr/>
        </p:nvSpPr>
        <p:spPr>
          <a:xfrm>
            <a:off x="2298044" y="3220118"/>
            <a:ext cx="3800385" cy="1887682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28BA67-C316-AB7A-A350-2410DF43E9B8}"/>
              </a:ext>
            </a:extLst>
          </p:cNvPr>
          <p:cNvSpPr/>
          <p:nvPr/>
        </p:nvSpPr>
        <p:spPr>
          <a:xfrm>
            <a:off x="6093572" y="3220118"/>
            <a:ext cx="3800385" cy="1887682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1DA40A-D20B-7AE1-1691-AEE020243599}"/>
              </a:ext>
            </a:extLst>
          </p:cNvPr>
          <p:cNvSpPr/>
          <p:nvPr/>
        </p:nvSpPr>
        <p:spPr>
          <a:xfrm>
            <a:off x="2298044" y="1430362"/>
            <a:ext cx="3800385" cy="1832913"/>
          </a:xfrm>
          <a:prstGeom prst="rect">
            <a:avLst/>
          </a:prstGeom>
          <a:solidFill>
            <a:srgbClr val="D82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605B49-81F3-3516-9ADF-AA1E2332720C}"/>
              </a:ext>
            </a:extLst>
          </p:cNvPr>
          <p:cNvSpPr/>
          <p:nvPr/>
        </p:nvSpPr>
        <p:spPr>
          <a:xfrm>
            <a:off x="6093572" y="1430362"/>
            <a:ext cx="3800385" cy="1832913"/>
          </a:xfrm>
          <a:prstGeom prst="rect">
            <a:avLst/>
          </a:prstGeom>
          <a:solidFill>
            <a:srgbClr val="426D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5E8977E-43D9-D4C0-EE95-4659265DF02F}"/>
              </a:ext>
            </a:extLst>
          </p:cNvPr>
          <p:cNvCxnSpPr>
            <a:cxnSpLocks/>
          </p:cNvCxnSpPr>
          <p:nvPr/>
        </p:nvCxnSpPr>
        <p:spPr>
          <a:xfrm>
            <a:off x="8832259" y="5851081"/>
            <a:ext cx="1105618" cy="0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0EC1675-3162-F684-50C7-DD16E405FE0F}"/>
              </a:ext>
            </a:extLst>
          </p:cNvPr>
          <p:cNvCxnSpPr>
            <a:cxnSpLocks/>
          </p:cNvCxnSpPr>
          <p:nvPr/>
        </p:nvCxnSpPr>
        <p:spPr>
          <a:xfrm flipH="1">
            <a:off x="2271419" y="5831098"/>
            <a:ext cx="1180137" cy="0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B45D5FF-0317-2F97-62DF-AA1E9999E05C}"/>
              </a:ext>
            </a:extLst>
          </p:cNvPr>
          <p:cNvCxnSpPr>
            <a:cxnSpLocks/>
          </p:cNvCxnSpPr>
          <p:nvPr/>
        </p:nvCxnSpPr>
        <p:spPr>
          <a:xfrm flipV="1">
            <a:off x="1154582" y="1414653"/>
            <a:ext cx="0" cy="827638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BAF2C95-2B08-0C33-DB80-19F74B73EDB0}"/>
              </a:ext>
            </a:extLst>
          </p:cNvPr>
          <p:cNvCxnSpPr>
            <a:cxnSpLocks/>
          </p:cNvCxnSpPr>
          <p:nvPr/>
        </p:nvCxnSpPr>
        <p:spPr>
          <a:xfrm>
            <a:off x="1154581" y="4248750"/>
            <a:ext cx="0" cy="827397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56D512C-5D9A-6DDA-A99E-772C7B002B4F}"/>
              </a:ext>
            </a:extLst>
          </p:cNvPr>
          <p:cNvSpPr txBox="1"/>
          <p:nvPr/>
        </p:nvSpPr>
        <p:spPr>
          <a:xfrm>
            <a:off x="2498641" y="1877459"/>
            <a:ext cx="3399191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Change or create knowledge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Change or create an attitude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Change or create a </a:t>
            </a:r>
            <a:r>
              <a:rPr lang="en-US" sz="15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behaviour</a:t>
            </a:r>
            <a:endParaRPr lang="en-US" sz="15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BA4CB1-E05D-7759-5995-87F10B2289E2}"/>
              </a:ext>
            </a:extLst>
          </p:cNvPr>
          <p:cNvSpPr txBox="1"/>
          <p:nvPr/>
        </p:nvSpPr>
        <p:spPr>
          <a:xfrm>
            <a:off x="2549836" y="4002377"/>
            <a:ext cx="329680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Provide information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9F08AB-6698-D2D6-F549-305CB09C8937}"/>
              </a:ext>
            </a:extLst>
          </p:cNvPr>
          <p:cNvSpPr txBox="1"/>
          <p:nvPr/>
        </p:nvSpPr>
        <p:spPr>
          <a:xfrm>
            <a:off x="6274295" y="3694600"/>
            <a:ext cx="3438938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Provide information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Stimulate positive attitudes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Indicate appropriate behavior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CA06B9-CF00-C176-A33B-68DD822A6558}"/>
              </a:ext>
            </a:extLst>
          </p:cNvPr>
          <p:cNvSpPr txBox="1"/>
          <p:nvPr/>
        </p:nvSpPr>
        <p:spPr>
          <a:xfrm>
            <a:off x="6291740" y="1762043"/>
            <a:ext cx="3523649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Provide more knowledge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Strengthen the positive attitude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Enhance their positive </a:t>
            </a:r>
            <a:r>
              <a:rPr lang="en-US" sz="15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behaviour</a:t>
            </a:r>
            <a:endParaRPr lang="en-US" sz="15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295CC61-4D73-31EC-2450-C0BFF47F8867}"/>
              </a:ext>
            </a:extLst>
          </p:cNvPr>
          <p:cNvSpPr txBox="1">
            <a:spLocks/>
          </p:cNvSpPr>
          <p:nvPr/>
        </p:nvSpPr>
        <p:spPr>
          <a:xfrm>
            <a:off x="215910" y="6498601"/>
            <a:ext cx="7943893" cy="10772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© </a:t>
            </a:r>
            <a:r>
              <a:rPr lang="en-US" sz="10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BusinessDNA</a:t>
            </a:r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0EF539-227B-03BE-F5CB-3A46A3D1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095" y="320689"/>
            <a:ext cx="1922852" cy="250807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F8685FFB-D935-6208-4A53-6196C0BEB2A3}"/>
              </a:ext>
            </a:extLst>
          </p:cNvPr>
          <p:cNvSpPr txBox="1">
            <a:spLocks/>
          </p:cNvSpPr>
          <p:nvPr/>
        </p:nvSpPr>
        <p:spPr>
          <a:xfrm>
            <a:off x="215910" y="267939"/>
            <a:ext cx="8529518" cy="1187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What do you </a:t>
            </a:r>
            <a:r>
              <a:rPr lang="en-US" sz="2400" dirty="0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  <a:t>want to achieve</a:t>
            </a: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?</a:t>
            </a:r>
            <a:endParaRPr lang="en-US" sz="2400" dirty="0">
              <a:solidFill>
                <a:srgbClr val="D82F2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Slide Number Placeholder 62">
            <a:extLst>
              <a:ext uri="{FF2B5EF4-FFF2-40B4-BE49-F238E27FC236}">
                <a16:creationId xmlns:a16="http://schemas.microsoft.com/office/drawing/2014/main" id="{D5AAB2A0-7BCB-1092-32BF-C6CD2942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800" y="6356350"/>
            <a:ext cx="2743200" cy="365125"/>
          </a:xfrm>
        </p:spPr>
        <p:txBody>
          <a:bodyPr/>
          <a:lstStyle/>
          <a:p>
            <a:fld id="{68029B0D-0F22-1B4A-BAEE-6FE25C736B33}" type="slidenum">
              <a:rPr lang="en-US" smtClean="0"/>
              <a:t>5</a:t>
            </a:fld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6ED1B9E-193B-09F5-BACB-EAA4CE5B6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677" y="6340043"/>
            <a:ext cx="9662644" cy="3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5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FB142A3E-38E2-77A4-994A-249E7873A300}"/>
              </a:ext>
            </a:extLst>
          </p:cNvPr>
          <p:cNvSpPr txBox="1">
            <a:spLocks/>
          </p:cNvSpPr>
          <p:nvPr/>
        </p:nvSpPr>
        <p:spPr>
          <a:xfrm>
            <a:off x="215910" y="6498601"/>
            <a:ext cx="7943893" cy="10772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© </a:t>
            </a:r>
            <a:r>
              <a:rPr lang="en-US" sz="10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BusinessDNA</a:t>
            </a:r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DCFEAF-5C2A-4CF5-02F3-09431C3FF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095" y="320689"/>
            <a:ext cx="1922852" cy="250807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5611EE7A-5074-3392-E2CA-DCFF34E8A513}"/>
              </a:ext>
            </a:extLst>
          </p:cNvPr>
          <p:cNvSpPr txBox="1">
            <a:spLocks/>
          </p:cNvSpPr>
          <p:nvPr/>
        </p:nvSpPr>
        <p:spPr>
          <a:xfrm>
            <a:off x="215910" y="267939"/>
            <a:ext cx="8529518" cy="1187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What do you </a:t>
            </a:r>
            <a:r>
              <a:rPr lang="en-US" sz="2400" dirty="0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  <a:t>need to know </a:t>
            </a: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about your target group?</a:t>
            </a:r>
            <a:endParaRPr lang="en-US" sz="2400" dirty="0">
              <a:solidFill>
                <a:srgbClr val="D82F2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EEAB81B-E2AA-6D43-5F09-8314FD7374F1}"/>
              </a:ext>
            </a:extLst>
          </p:cNvPr>
          <p:cNvSpPr txBox="1"/>
          <p:nvPr/>
        </p:nvSpPr>
        <p:spPr>
          <a:xfrm>
            <a:off x="3451556" y="5697540"/>
            <a:ext cx="5284032" cy="30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Their current relationship, knowledge, attitude, </a:t>
            </a:r>
            <a:r>
              <a:rPr lang="en-US" sz="14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behaviour</a:t>
            </a:r>
            <a:endParaRPr lang="en-US" sz="1400" dirty="0">
              <a:solidFill>
                <a:srgbClr val="5656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D469F1C-EE25-418E-C103-160321568A9F}"/>
              </a:ext>
            </a:extLst>
          </p:cNvPr>
          <p:cNvSpPr txBox="1"/>
          <p:nvPr/>
        </p:nvSpPr>
        <p:spPr>
          <a:xfrm>
            <a:off x="494261" y="2361139"/>
            <a:ext cx="1320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The impact the group has on the outcome of the project, the </a:t>
            </a:r>
            <a:r>
              <a:rPr lang="en-US" sz="14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organisation</a:t>
            </a:r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 etc.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79777F-2312-F736-6995-8F80559CD6E4}"/>
              </a:ext>
            </a:extLst>
          </p:cNvPr>
          <p:cNvSpPr txBox="1"/>
          <p:nvPr/>
        </p:nvSpPr>
        <p:spPr>
          <a:xfrm>
            <a:off x="7567687" y="5253157"/>
            <a:ext cx="1054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oppins" pitchFamily="2" charset="77"/>
                <a:cs typeface="Poppins" pitchFamily="2" charset="77"/>
              </a:rPr>
              <a:t>Positive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339373F-F6C8-3467-7BD0-891CC2A2A31E}"/>
              </a:ext>
            </a:extLst>
          </p:cNvPr>
          <p:cNvSpPr txBox="1"/>
          <p:nvPr/>
        </p:nvSpPr>
        <p:spPr>
          <a:xfrm>
            <a:off x="3775550" y="5213967"/>
            <a:ext cx="1047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oppins" pitchFamily="2" charset="77"/>
                <a:cs typeface="Poppins" pitchFamily="2" charset="77"/>
              </a:rPr>
              <a:t>Negative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59D406E-4BA4-2E46-84F4-304232161A71}"/>
              </a:ext>
            </a:extLst>
          </p:cNvPr>
          <p:cNvSpPr txBox="1"/>
          <p:nvPr/>
        </p:nvSpPr>
        <p:spPr>
          <a:xfrm>
            <a:off x="1774296" y="4104560"/>
            <a:ext cx="60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oppins" pitchFamily="2" charset="77"/>
                <a:cs typeface="Poppins" pitchFamily="2" charset="77"/>
              </a:rPr>
              <a:t>Low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D4C992-7780-CA37-0248-96270DA72E05}"/>
              </a:ext>
            </a:extLst>
          </p:cNvPr>
          <p:cNvSpPr txBox="1"/>
          <p:nvPr/>
        </p:nvSpPr>
        <p:spPr>
          <a:xfrm>
            <a:off x="1774296" y="2180083"/>
            <a:ext cx="60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oppins" pitchFamily="2" charset="77"/>
                <a:cs typeface="Poppins" pitchFamily="2" charset="77"/>
              </a:rPr>
              <a:t>High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4F4F02A-75FA-B8CB-06E4-DD153379A429}"/>
              </a:ext>
            </a:extLst>
          </p:cNvPr>
          <p:cNvSpPr/>
          <p:nvPr/>
        </p:nvSpPr>
        <p:spPr>
          <a:xfrm>
            <a:off x="2298044" y="3220118"/>
            <a:ext cx="3800385" cy="1887682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44F9CC-CEBC-07A5-AA3D-1CC77A0AC530}"/>
              </a:ext>
            </a:extLst>
          </p:cNvPr>
          <p:cNvSpPr/>
          <p:nvPr/>
        </p:nvSpPr>
        <p:spPr>
          <a:xfrm>
            <a:off x="6093572" y="3220118"/>
            <a:ext cx="3800385" cy="1887682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B2162C0-F3F7-1810-9868-B12EDC054387}"/>
              </a:ext>
            </a:extLst>
          </p:cNvPr>
          <p:cNvSpPr/>
          <p:nvPr/>
        </p:nvSpPr>
        <p:spPr>
          <a:xfrm>
            <a:off x="2298044" y="1430362"/>
            <a:ext cx="3800385" cy="1832913"/>
          </a:xfrm>
          <a:prstGeom prst="rect">
            <a:avLst/>
          </a:prstGeom>
          <a:solidFill>
            <a:srgbClr val="D82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5C8BEF9-0F90-B592-3654-1FF46F8250D8}"/>
              </a:ext>
            </a:extLst>
          </p:cNvPr>
          <p:cNvSpPr/>
          <p:nvPr/>
        </p:nvSpPr>
        <p:spPr>
          <a:xfrm>
            <a:off x="6093572" y="1430362"/>
            <a:ext cx="3800385" cy="1832913"/>
          </a:xfrm>
          <a:prstGeom prst="rect">
            <a:avLst/>
          </a:prstGeom>
          <a:solidFill>
            <a:srgbClr val="426D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FA84467-5579-44E0-F24C-C2C03863E87B}"/>
              </a:ext>
            </a:extLst>
          </p:cNvPr>
          <p:cNvCxnSpPr>
            <a:cxnSpLocks/>
          </p:cNvCxnSpPr>
          <p:nvPr/>
        </p:nvCxnSpPr>
        <p:spPr>
          <a:xfrm>
            <a:off x="8832259" y="5851081"/>
            <a:ext cx="1105618" cy="0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7EEC525-9D27-51E6-D38F-766F30A46F4E}"/>
              </a:ext>
            </a:extLst>
          </p:cNvPr>
          <p:cNvCxnSpPr>
            <a:cxnSpLocks/>
          </p:cNvCxnSpPr>
          <p:nvPr/>
        </p:nvCxnSpPr>
        <p:spPr>
          <a:xfrm flipH="1">
            <a:off x="2271419" y="5831098"/>
            <a:ext cx="1180137" cy="0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124CD1D-940A-B75F-5E46-5980FD0AD205}"/>
              </a:ext>
            </a:extLst>
          </p:cNvPr>
          <p:cNvCxnSpPr>
            <a:cxnSpLocks/>
          </p:cNvCxnSpPr>
          <p:nvPr/>
        </p:nvCxnSpPr>
        <p:spPr>
          <a:xfrm flipV="1">
            <a:off x="1154582" y="1414653"/>
            <a:ext cx="0" cy="827638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D986131-6773-63C4-FF69-1ED38FFA5C66}"/>
              </a:ext>
            </a:extLst>
          </p:cNvPr>
          <p:cNvCxnSpPr>
            <a:cxnSpLocks/>
          </p:cNvCxnSpPr>
          <p:nvPr/>
        </p:nvCxnSpPr>
        <p:spPr>
          <a:xfrm>
            <a:off x="1154581" y="4248750"/>
            <a:ext cx="0" cy="827397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52F16552-F61A-3446-29FA-D332A8039ACE}"/>
              </a:ext>
            </a:extLst>
          </p:cNvPr>
          <p:cNvSpPr txBox="1"/>
          <p:nvPr/>
        </p:nvSpPr>
        <p:spPr>
          <a:xfrm>
            <a:off x="2498641" y="1793039"/>
            <a:ext cx="3673499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 sources of their information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 motivation of their attitudes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Their current </a:t>
            </a:r>
            <a:r>
              <a:rPr lang="en-US" sz="15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behaviour</a:t>
            </a:r>
            <a:endParaRPr lang="en-US" sz="15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CF7C537-AB0C-49C0-7AE8-EAAC47512149}"/>
              </a:ext>
            </a:extLst>
          </p:cNvPr>
          <p:cNvSpPr txBox="1"/>
          <p:nvPr/>
        </p:nvSpPr>
        <p:spPr>
          <a:xfrm>
            <a:off x="2498641" y="3848488"/>
            <a:ext cx="32968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Their knowledge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Their networks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A94C7C7-D536-B4B7-AA88-3A624F2740A6}"/>
              </a:ext>
            </a:extLst>
          </p:cNvPr>
          <p:cNvSpPr txBox="1"/>
          <p:nvPr/>
        </p:nvSpPr>
        <p:spPr>
          <a:xfrm>
            <a:off x="6289795" y="3848488"/>
            <a:ext cx="3086681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The grounds for their views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Their networks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5B1E61D-0D62-FEC7-C7E5-EFD183F4C889}"/>
              </a:ext>
            </a:extLst>
          </p:cNvPr>
          <p:cNvSpPr txBox="1"/>
          <p:nvPr/>
        </p:nvSpPr>
        <p:spPr>
          <a:xfrm>
            <a:off x="6289795" y="1793039"/>
            <a:ext cx="3069236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 grounds for their views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 depth of their attitudes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 motivation for their </a:t>
            </a:r>
            <a:r>
              <a:rPr lang="en-US" sz="15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behaviour</a:t>
            </a:r>
            <a:endParaRPr lang="en-US" sz="15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9" name="Slide Number Placeholder 62">
            <a:extLst>
              <a:ext uri="{FF2B5EF4-FFF2-40B4-BE49-F238E27FC236}">
                <a16:creationId xmlns:a16="http://schemas.microsoft.com/office/drawing/2014/main" id="{2C178C83-CAF4-694C-DCB2-EC55CFFD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800" y="6356350"/>
            <a:ext cx="2743200" cy="365125"/>
          </a:xfrm>
        </p:spPr>
        <p:txBody>
          <a:bodyPr/>
          <a:lstStyle/>
          <a:p>
            <a:fld id="{68029B0D-0F22-1B4A-BAEE-6FE25C736B33}" type="slidenum">
              <a:rPr lang="en-US" smtClean="0"/>
              <a:t>6</a:t>
            </a:fld>
            <a:endParaRPr lang="en-US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E721D1E-B2EA-4D63-2136-972E9DEF9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677" y="6340043"/>
            <a:ext cx="9662644" cy="3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4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F2906-86BC-FFBC-DF5F-9580ACE475B5}"/>
              </a:ext>
            </a:extLst>
          </p:cNvPr>
          <p:cNvSpPr txBox="1">
            <a:spLocks/>
          </p:cNvSpPr>
          <p:nvPr/>
        </p:nvSpPr>
        <p:spPr>
          <a:xfrm>
            <a:off x="215910" y="6498601"/>
            <a:ext cx="7943893" cy="10772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© </a:t>
            </a:r>
            <a:r>
              <a:rPr lang="en-US" sz="10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BusinessDNA</a:t>
            </a:r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86F6A-F91D-5324-956D-6DC6B1318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095" y="320689"/>
            <a:ext cx="1922852" cy="250807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FED1B5BC-24D3-FD08-B7DD-814A15328489}"/>
              </a:ext>
            </a:extLst>
          </p:cNvPr>
          <p:cNvSpPr txBox="1">
            <a:spLocks/>
          </p:cNvSpPr>
          <p:nvPr/>
        </p:nvSpPr>
        <p:spPr>
          <a:xfrm>
            <a:off x="215910" y="267939"/>
            <a:ext cx="8529518" cy="1187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What do you </a:t>
            </a:r>
            <a:r>
              <a:rPr lang="en-US" sz="2400" dirty="0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  <a:t>need to do</a:t>
            </a: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?</a:t>
            </a:r>
            <a:endParaRPr lang="en-US" sz="2400" dirty="0">
              <a:solidFill>
                <a:srgbClr val="D82F2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70AC80-8138-6095-6D25-37917A39F41D}"/>
              </a:ext>
            </a:extLst>
          </p:cNvPr>
          <p:cNvSpPr txBox="1"/>
          <p:nvPr/>
        </p:nvSpPr>
        <p:spPr>
          <a:xfrm>
            <a:off x="3451556" y="5697540"/>
            <a:ext cx="5284032" cy="30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Their current relationship, knowledge, attitude, </a:t>
            </a:r>
            <a:r>
              <a:rPr lang="en-US" sz="14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behaviour</a:t>
            </a:r>
            <a:endParaRPr lang="en-US" sz="1400" dirty="0">
              <a:solidFill>
                <a:srgbClr val="5656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5405F3-83BD-E0BB-62EE-F0B3286F9F9A}"/>
              </a:ext>
            </a:extLst>
          </p:cNvPr>
          <p:cNvSpPr txBox="1"/>
          <p:nvPr/>
        </p:nvSpPr>
        <p:spPr>
          <a:xfrm>
            <a:off x="494261" y="2361139"/>
            <a:ext cx="1320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The impact the group has on the outcome of the project, the </a:t>
            </a:r>
            <a:r>
              <a:rPr lang="en-US" sz="14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organisation</a:t>
            </a:r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 etc.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7864F6-824A-1FFC-11C3-F646F3D5FB69}"/>
              </a:ext>
            </a:extLst>
          </p:cNvPr>
          <p:cNvSpPr txBox="1"/>
          <p:nvPr/>
        </p:nvSpPr>
        <p:spPr>
          <a:xfrm>
            <a:off x="7567687" y="5253157"/>
            <a:ext cx="1054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oppins" pitchFamily="2" charset="77"/>
                <a:cs typeface="Poppins" pitchFamily="2" charset="77"/>
              </a:rPr>
              <a:t>Positive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52E3D2-D822-1B4C-EA86-20DF0AB87CB1}"/>
              </a:ext>
            </a:extLst>
          </p:cNvPr>
          <p:cNvSpPr txBox="1"/>
          <p:nvPr/>
        </p:nvSpPr>
        <p:spPr>
          <a:xfrm>
            <a:off x="3775550" y="5213967"/>
            <a:ext cx="1047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oppins" pitchFamily="2" charset="77"/>
                <a:cs typeface="Poppins" pitchFamily="2" charset="77"/>
              </a:rPr>
              <a:t>Negative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E2E916-BE09-072E-4AF4-6946266D8CE6}"/>
              </a:ext>
            </a:extLst>
          </p:cNvPr>
          <p:cNvSpPr txBox="1"/>
          <p:nvPr/>
        </p:nvSpPr>
        <p:spPr>
          <a:xfrm>
            <a:off x="1774296" y="4104560"/>
            <a:ext cx="60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oppins" pitchFamily="2" charset="77"/>
                <a:cs typeface="Poppins" pitchFamily="2" charset="77"/>
              </a:rPr>
              <a:t>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41CE01-58FF-12F4-3B4A-BE2B2542E45F}"/>
              </a:ext>
            </a:extLst>
          </p:cNvPr>
          <p:cNvSpPr txBox="1"/>
          <p:nvPr/>
        </p:nvSpPr>
        <p:spPr>
          <a:xfrm>
            <a:off x="1774296" y="2180083"/>
            <a:ext cx="60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oppins" pitchFamily="2" charset="77"/>
                <a:cs typeface="Poppins" pitchFamily="2" charset="77"/>
              </a:rPr>
              <a:t>High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203A33-7A1D-E944-82B7-1CCBF540A729}"/>
              </a:ext>
            </a:extLst>
          </p:cNvPr>
          <p:cNvSpPr/>
          <p:nvPr/>
        </p:nvSpPr>
        <p:spPr>
          <a:xfrm>
            <a:off x="2298044" y="3220118"/>
            <a:ext cx="3800385" cy="1887682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5B1A75-4CB1-B566-CFC5-99C25CFE9EAB}"/>
              </a:ext>
            </a:extLst>
          </p:cNvPr>
          <p:cNvSpPr/>
          <p:nvPr/>
        </p:nvSpPr>
        <p:spPr>
          <a:xfrm>
            <a:off x="6093572" y="3220118"/>
            <a:ext cx="3800385" cy="1887682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4E4CE6-D073-3295-3B36-E755BD29E752}"/>
              </a:ext>
            </a:extLst>
          </p:cNvPr>
          <p:cNvSpPr/>
          <p:nvPr/>
        </p:nvSpPr>
        <p:spPr>
          <a:xfrm>
            <a:off x="2298044" y="1430362"/>
            <a:ext cx="3800385" cy="1832913"/>
          </a:xfrm>
          <a:prstGeom prst="rect">
            <a:avLst/>
          </a:prstGeom>
          <a:solidFill>
            <a:srgbClr val="D82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9A76DC-31A8-C9F6-3101-E57CE8F67281}"/>
              </a:ext>
            </a:extLst>
          </p:cNvPr>
          <p:cNvSpPr/>
          <p:nvPr/>
        </p:nvSpPr>
        <p:spPr>
          <a:xfrm>
            <a:off x="6093572" y="1430362"/>
            <a:ext cx="3800385" cy="1832913"/>
          </a:xfrm>
          <a:prstGeom prst="rect">
            <a:avLst/>
          </a:prstGeom>
          <a:solidFill>
            <a:srgbClr val="426D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F5C41CE-54B6-6CB7-C25C-6FCD6FAECC03}"/>
              </a:ext>
            </a:extLst>
          </p:cNvPr>
          <p:cNvCxnSpPr>
            <a:cxnSpLocks/>
          </p:cNvCxnSpPr>
          <p:nvPr/>
        </p:nvCxnSpPr>
        <p:spPr>
          <a:xfrm>
            <a:off x="8832259" y="5851081"/>
            <a:ext cx="1105618" cy="0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0F4A4E-AD3D-412E-ED05-36F0E1BB963C}"/>
              </a:ext>
            </a:extLst>
          </p:cNvPr>
          <p:cNvCxnSpPr>
            <a:cxnSpLocks/>
          </p:cNvCxnSpPr>
          <p:nvPr/>
        </p:nvCxnSpPr>
        <p:spPr>
          <a:xfrm flipH="1">
            <a:off x="2271419" y="5831098"/>
            <a:ext cx="1180137" cy="0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23931B-89E2-2C0A-14F6-730BDDD9161D}"/>
              </a:ext>
            </a:extLst>
          </p:cNvPr>
          <p:cNvCxnSpPr>
            <a:cxnSpLocks/>
          </p:cNvCxnSpPr>
          <p:nvPr/>
        </p:nvCxnSpPr>
        <p:spPr>
          <a:xfrm flipV="1">
            <a:off x="1154582" y="1414653"/>
            <a:ext cx="0" cy="827638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22E6073-D33F-AD5D-061B-8CC9380DFFED}"/>
              </a:ext>
            </a:extLst>
          </p:cNvPr>
          <p:cNvCxnSpPr>
            <a:cxnSpLocks/>
          </p:cNvCxnSpPr>
          <p:nvPr/>
        </p:nvCxnSpPr>
        <p:spPr>
          <a:xfrm>
            <a:off x="1154581" y="4248750"/>
            <a:ext cx="0" cy="827397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C2E521D-9B93-6C2C-7D4E-147CFC123395}"/>
              </a:ext>
            </a:extLst>
          </p:cNvPr>
          <p:cNvSpPr txBox="1"/>
          <p:nvPr/>
        </p:nvSpPr>
        <p:spPr>
          <a:xfrm>
            <a:off x="2498641" y="2185236"/>
            <a:ext cx="33991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Engage them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AE69FC-44C3-B5E3-0F1E-93ED6BBEC605}"/>
              </a:ext>
            </a:extLst>
          </p:cNvPr>
          <p:cNvSpPr txBox="1"/>
          <p:nvPr/>
        </p:nvSpPr>
        <p:spPr>
          <a:xfrm>
            <a:off x="2549836" y="4002377"/>
            <a:ext cx="3296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Inform them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7E74BC-60E5-B499-F860-E6C7DEB897D8}"/>
              </a:ext>
            </a:extLst>
          </p:cNvPr>
          <p:cNvSpPr txBox="1"/>
          <p:nvPr/>
        </p:nvSpPr>
        <p:spPr>
          <a:xfrm>
            <a:off x="6274295" y="4002377"/>
            <a:ext cx="343893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Consult them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F7730C-1FEC-FE6C-A2DE-F1FD75599731}"/>
              </a:ext>
            </a:extLst>
          </p:cNvPr>
          <p:cNvSpPr txBox="1"/>
          <p:nvPr/>
        </p:nvSpPr>
        <p:spPr>
          <a:xfrm>
            <a:off x="6291740" y="2185236"/>
            <a:ext cx="35236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Collaborate with them</a:t>
            </a:r>
          </a:p>
        </p:txBody>
      </p:sp>
      <p:sp>
        <p:nvSpPr>
          <p:cNvPr id="37" name="Slide Number Placeholder 62">
            <a:extLst>
              <a:ext uri="{FF2B5EF4-FFF2-40B4-BE49-F238E27FC236}">
                <a16:creationId xmlns:a16="http://schemas.microsoft.com/office/drawing/2014/main" id="{004F0722-8E3D-A06D-9725-6285C54C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800" y="6356350"/>
            <a:ext cx="2743200" cy="365125"/>
          </a:xfrm>
        </p:spPr>
        <p:txBody>
          <a:bodyPr/>
          <a:lstStyle/>
          <a:p>
            <a:fld id="{68029B0D-0F22-1B4A-BAEE-6FE25C736B33}" type="slidenum">
              <a:rPr lang="en-US" smtClean="0"/>
              <a:t>7</a:t>
            </a:fld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BB4DCDF-414A-F745-E419-CACCFE49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677" y="6340043"/>
            <a:ext cx="9662644" cy="3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3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68105-3074-5A01-2FE5-5397F5FEE27F}"/>
              </a:ext>
            </a:extLst>
          </p:cNvPr>
          <p:cNvSpPr txBox="1">
            <a:spLocks/>
          </p:cNvSpPr>
          <p:nvPr/>
        </p:nvSpPr>
        <p:spPr>
          <a:xfrm>
            <a:off x="215910" y="6498601"/>
            <a:ext cx="7943893" cy="10772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© </a:t>
            </a:r>
            <a:r>
              <a:rPr lang="en-US" sz="10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BusinessDNA</a:t>
            </a:r>
            <a:r>
              <a:rPr lang="en-US" sz="10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ABAE5E-DCCB-74E3-3222-5578959BD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095" y="320689"/>
            <a:ext cx="1922852" cy="250807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FC9E4EA3-2981-6D41-4DB9-7BDBBF8DF7E3}"/>
              </a:ext>
            </a:extLst>
          </p:cNvPr>
          <p:cNvSpPr txBox="1">
            <a:spLocks/>
          </p:cNvSpPr>
          <p:nvPr/>
        </p:nvSpPr>
        <p:spPr>
          <a:xfrm>
            <a:off x="215910" y="267939"/>
            <a:ext cx="8529518" cy="1187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Which </a:t>
            </a:r>
            <a:r>
              <a:rPr lang="en-US" sz="2400" dirty="0">
                <a:solidFill>
                  <a:srgbClr val="D82F20"/>
                </a:solidFill>
                <a:latin typeface="Poppins" pitchFamily="2" charset="77"/>
                <a:cs typeface="Poppins" pitchFamily="2" charset="77"/>
              </a:rPr>
              <a:t>channels</a:t>
            </a:r>
            <a:r>
              <a:rPr lang="en-US" sz="2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 are best?</a:t>
            </a:r>
            <a:endParaRPr lang="en-US" sz="2400" dirty="0">
              <a:solidFill>
                <a:srgbClr val="D82F2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1EDB69-048D-8EB1-C5E1-6CD54E276181}"/>
              </a:ext>
            </a:extLst>
          </p:cNvPr>
          <p:cNvSpPr txBox="1"/>
          <p:nvPr/>
        </p:nvSpPr>
        <p:spPr>
          <a:xfrm>
            <a:off x="3451556" y="5697540"/>
            <a:ext cx="5284032" cy="30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Their current relationship, knowledge, attitude, </a:t>
            </a:r>
            <a:r>
              <a:rPr lang="en-US" sz="14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behaviour</a:t>
            </a:r>
            <a:endParaRPr lang="en-US" sz="1400" dirty="0">
              <a:solidFill>
                <a:srgbClr val="565656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12F485-BFF8-A2E7-40AD-870E12DBA5BF}"/>
              </a:ext>
            </a:extLst>
          </p:cNvPr>
          <p:cNvSpPr txBox="1"/>
          <p:nvPr/>
        </p:nvSpPr>
        <p:spPr>
          <a:xfrm>
            <a:off x="494261" y="2361139"/>
            <a:ext cx="1320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The impact the group has on the outcome of the project, the </a:t>
            </a:r>
            <a:r>
              <a:rPr lang="en-US" sz="1400" dirty="0" err="1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organisation</a:t>
            </a:r>
            <a:r>
              <a:rPr lang="en-US" sz="14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 etc.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B5F757-1611-6BED-4781-B2F74D850767}"/>
              </a:ext>
            </a:extLst>
          </p:cNvPr>
          <p:cNvSpPr txBox="1"/>
          <p:nvPr/>
        </p:nvSpPr>
        <p:spPr>
          <a:xfrm>
            <a:off x="7567687" y="5253157"/>
            <a:ext cx="1054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oppins" pitchFamily="2" charset="77"/>
                <a:cs typeface="Poppins" pitchFamily="2" charset="77"/>
              </a:rPr>
              <a:t>Positive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64D1DC-17CC-B2E5-E670-1BBED777B4C0}"/>
              </a:ext>
            </a:extLst>
          </p:cNvPr>
          <p:cNvSpPr txBox="1"/>
          <p:nvPr/>
        </p:nvSpPr>
        <p:spPr>
          <a:xfrm>
            <a:off x="3775550" y="5213967"/>
            <a:ext cx="1047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Poppins" pitchFamily="2" charset="77"/>
                <a:cs typeface="Poppins" pitchFamily="2" charset="77"/>
              </a:rPr>
              <a:t>Negative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9699D5-F253-5D86-75F6-9EF910D8C60F}"/>
              </a:ext>
            </a:extLst>
          </p:cNvPr>
          <p:cNvSpPr txBox="1"/>
          <p:nvPr/>
        </p:nvSpPr>
        <p:spPr>
          <a:xfrm>
            <a:off x="1774296" y="4104560"/>
            <a:ext cx="60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oppins" pitchFamily="2" charset="77"/>
                <a:cs typeface="Poppins" pitchFamily="2" charset="77"/>
              </a:rPr>
              <a:t>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00D60B-6130-CD87-AB32-BACB38A9131E}"/>
              </a:ext>
            </a:extLst>
          </p:cNvPr>
          <p:cNvSpPr txBox="1"/>
          <p:nvPr/>
        </p:nvSpPr>
        <p:spPr>
          <a:xfrm>
            <a:off x="1774296" y="2180083"/>
            <a:ext cx="602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oppins" pitchFamily="2" charset="77"/>
                <a:cs typeface="Poppins" pitchFamily="2" charset="77"/>
              </a:rPr>
              <a:t>High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998B37-C158-B41C-FEF6-DF3F25FC675A}"/>
              </a:ext>
            </a:extLst>
          </p:cNvPr>
          <p:cNvSpPr/>
          <p:nvPr/>
        </p:nvSpPr>
        <p:spPr>
          <a:xfrm>
            <a:off x="2298044" y="3220118"/>
            <a:ext cx="3800385" cy="1887682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8FD658-4E75-A3CE-611E-C7C417B0FB14}"/>
              </a:ext>
            </a:extLst>
          </p:cNvPr>
          <p:cNvSpPr/>
          <p:nvPr/>
        </p:nvSpPr>
        <p:spPr>
          <a:xfrm>
            <a:off x="6093572" y="3220118"/>
            <a:ext cx="3800385" cy="1887682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EA188F-2AB1-2492-1A51-CD7421636D69}"/>
              </a:ext>
            </a:extLst>
          </p:cNvPr>
          <p:cNvSpPr/>
          <p:nvPr/>
        </p:nvSpPr>
        <p:spPr>
          <a:xfrm>
            <a:off x="2298044" y="1430362"/>
            <a:ext cx="3800385" cy="1832913"/>
          </a:xfrm>
          <a:prstGeom prst="rect">
            <a:avLst/>
          </a:prstGeom>
          <a:solidFill>
            <a:srgbClr val="D82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EC741E-D276-9B7E-11B9-F59AF34606C3}"/>
              </a:ext>
            </a:extLst>
          </p:cNvPr>
          <p:cNvSpPr/>
          <p:nvPr/>
        </p:nvSpPr>
        <p:spPr>
          <a:xfrm>
            <a:off x="6093572" y="1430362"/>
            <a:ext cx="3800385" cy="1832913"/>
          </a:xfrm>
          <a:prstGeom prst="rect">
            <a:avLst/>
          </a:prstGeom>
          <a:solidFill>
            <a:srgbClr val="426D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D542DA-BC38-DF9A-DB11-3B44DE45912B}"/>
              </a:ext>
            </a:extLst>
          </p:cNvPr>
          <p:cNvCxnSpPr>
            <a:cxnSpLocks/>
          </p:cNvCxnSpPr>
          <p:nvPr/>
        </p:nvCxnSpPr>
        <p:spPr>
          <a:xfrm>
            <a:off x="8832259" y="5851081"/>
            <a:ext cx="1105618" cy="0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42B1994-15BE-28AC-1FC9-0AA3E0CEC331}"/>
              </a:ext>
            </a:extLst>
          </p:cNvPr>
          <p:cNvCxnSpPr>
            <a:cxnSpLocks/>
          </p:cNvCxnSpPr>
          <p:nvPr/>
        </p:nvCxnSpPr>
        <p:spPr>
          <a:xfrm flipH="1">
            <a:off x="2271419" y="5831098"/>
            <a:ext cx="1180137" cy="0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E8A2D38-4ACE-BBF6-6977-86DC09A359FE}"/>
              </a:ext>
            </a:extLst>
          </p:cNvPr>
          <p:cNvCxnSpPr>
            <a:cxnSpLocks/>
          </p:cNvCxnSpPr>
          <p:nvPr/>
        </p:nvCxnSpPr>
        <p:spPr>
          <a:xfrm flipV="1">
            <a:off x="1154582" y="1414653"/>
            <a:ext cx="0" cy="827638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DCC08A-E13D-0216-FE49-5086D44E7B06}"/>
              </a:ext>
            </a:extLst>
          </p:cNvPr>
          <p:cNvCxnSpPr>
            <a:cxnSpLocks/>
          </p:cNvCxnSpPr>
          <p:nvPr/>
        </p:nvCxnSpPr>
        <p:spPr>
          <a:xfrm>
            <a:off x="1154581" y="4248750"/>
            <a:ext cx="0" cy="827397"/>
          </a:xfrm>
          <a:prstGeom prst="straightConnector1">
            <a:avLst/>
          </a:prstGeom>
          <a:ln w="12700">
            <a:solidFill>
              <a:srgbClr val="5656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8892368-C5D5-315B-69D9-4470F156505A}"/>
              </a:ext>
            </a:extLst>
          </p:cNvPr>
          <p:cNvSpPr txBox="1"/>
          <p:nvPr/>
        </p:nvSpPr>
        <p:spPr>
          <a:xfrm>
            <a:off x="2498641" y="1570919"/>
            <a:ext cx="3594931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Engage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 person – Talk to their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 groups – Structured townhalls and workshops with members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Factual channels - Digital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On social – social influencers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Top-of-mind – Collateral with a message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EFC520-DC15-F8BB-C1F1-02EB8B5626A5}"/>
              </a:ext>
            </a:extLst>
          </p:cNvPr>
          <p:cNvSpPr txBox="1"/>
          <p:nvPr/>
        </p:nvSpPr>
        <p:spPr>
          <a:xfrm>
            <a:off x="2498641" y="3633045"/>
            <a:ext cx="3296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Inform them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Factual channels – digital and printed media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B87DB2-DD8D-0A23-DE1A-5F110E2E03B0}"/>
              </a:ext>
            </a:extLst>
          </p:cNvPr>
          <p:cNvSpPr txBox="1"/>
          <p:nvPr/>
        </p:nvSpPr>
        <p:spPr>
          <a:xfrm>
            <a:off x="6305293" y="3633045"/>
            <a:ext cx="308668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Maintain their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In person – Meetings with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In groups – Townhalls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65656"/>
                </a:solidFill>
                <a:latin typeface="Poppins" pitchFamily="2" charset="77"/>
                <a:cs typeface="Poppins" pitchFamily="2" charset="77"/>
              </a:rPr>
              <a:t>Factual channels – digital and print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7D0951-A75F-A88A-4FA8-EF9E4E2CEBDF}"/>
              </a:ext>
            </a:extLst>
          </p:cNvPr>
          <p:cNvSpPr txBox="1"/>
          <p:nvPr/>
        </p:nvSpPr>
        <p:spPr>
          <a:xfrm>
            <a:off x="6305293" y="1570919"/>
            <a:ext cx="3551941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Collaborate with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 person – Meetings to involve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 groups - Focus group discussions with other supporters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Factual channels – Digital and printed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On social – Share their messages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OOH – Use as advocates</a:t>
            </a:r>
          </a:p>
        </p:txBody>
      </p:sp>
      <p:sp>
        <p:nvSpPr>
          <p:cNvPr id="38" name="Slide Number Placeholder 62">
            <a:extLst>
              <a:ext uri="{FF2B5EF4-FFF2-40B4-BE49-F238E27FC236}">
                <a16:creationId xmlns:a16="http://schemas.microsoft.com/office/drawing/2014/main" id="{417863C3-B08F-6C16-2ADE-E7CE20DA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800" y="6356350"/>
            <a:ext cx="2743200" cy="365125"/>
          </a:xfrm>
        </p:spPr>
        <p:txBody>
          <a:bodyPr/>
          <a:lstStyle/>
          <a:p>
            <a:fld id="{68029B0D-0F22-1B4A-BAEE-6FE25C736B33}" type="slidenum">
              <a:rPr lang="en-US" smtClean="0"/>
              <a:t>8</a:t>
            </a:fld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48BCCFB-3AAA-B362-9314-296DDABB2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677" y="6340043"/>
            <a:ext cx="9662644" cy="3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6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979A4E3-33EA-124F-A562-91074EB4020E}" vid="{E0EA285D-9A87-9745-B143-3E5D8DBF12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682</Words>
  <Application>Microsoft Macintosh PowerPoint</Application>
  <PresentationFormat>Widescreen</PresentationFormat>
  <Paragraphs>157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Poppins</vt:lpstr>
      <vt:lpstr>Poppins Light</vt:lpstr>
      <vt:lpstr>Office Theme</vt:lpstr>
      <vt:lpstr>Selecting the most effective channel based on Mendelow’s Matrix                            Dr Amanda Hamilton-Attwell ABC, CPRP, IABC Fellow </vt:lpstr>
      <vt:lpstr>TWO  super-powers  of communication  professionals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James, Brandon (Mr) (Summerstrand Campus South)</dc:creator>
  <cp:lastModifiedBy>Amanda Hamilton-Attwell</cp:lastModifiedBy>
  <cp:revision>44</cp:revision>
  <dcterms:created xsi:type="dcterms:W3CDTF">2021-09-30T11:13:27Z</dcterms:created>
  <dcterms:modified xsi:type="dcterms:W3CDTF">2023-11-16T05:22:50Z</dcterms:modified>
</cp:coreProperties>
</file>